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ags/tag1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notesSlides/notesSlide5.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notesSlides/notesSlide10.xml" ContentType="application/vnd.openxmlformats-officedocument.presentationml.notesSlide+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notesSlides/notesSlide12.xml" ContentType="application/vnd.openxmlformats-officedocument.presentationml.notesSlide+xml"/>
  <Override PartName="/ppt/tags/tag126.xml" ContentType="application/vnd.openxmlformats-officedocument.presentationml.tags+xml"/>
  <Override PartName="/ppt/notesSlides/notesSlide13.xml" ContentType="application/vnd.openxmlformats-officedocument.presentationml.notesSlide+xml"/>
  <Override PartName="/ppt/tags/tag12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8.xml" ContentType="application/vnd.openxmlformats-officedocument.presentationml.tags+xml"/>
  <Override PartName="/ppt/notesSlides/notesSlide16.xml" ContentType="application/vnd.openxmlformats-officedocument.presentationml.notesSlide+xml"/>
  <Override PartName="/ppt/tags/tag129.xml" ContentType="application/vnd.openxmlformats-officedocument.presentationml.tags+xml"/>
  <Override PartName="/ppt/notesSlides/notesSlide17.xml" ContentType="application/vnd.openxmlformats-officedocument.presentationml.notesSlide+xml"/>
  <Override PartName="/ppt/tags/tag130.xml" ContentType="application/vnd.openxmlformats-officedocument.presentationml.tags+xml"/>
  <Override PartName="/ppt/notesSlides/notesSlide18.xml" ContentType="application/vnd.openxmlformats-officedocument.presentationml.notesSlide+xml"/>
  <Override PartName="/ppt/tags/tag131.xml" ContentType="application/vnd.openxmlformats-officedocument.presentationml.tags+xml"/>
  <Override PartName="/ppt/notesSlides/notesSlide19.xml" ContentType="application/vnd.openxmlformats-officedocument.presentationml.notesSlide+xml"/>
  <Override PartName="/ppt/tags/tag132.xml" ContentType="application/vnd.openxmlformats-officedocument.presentationml.tags+xml"/>
  <Override PartName="/ppt/notesSlides/notesSlide20.xml" ContentType="application/vnd.openxmlformats-officedocument.presentationml.notesSlide+xml"/>
  <Override PartName="/ppt/tags/tag133.xml" ContentType="application/vnd.openxmlformats-officedocument.presentationml.tags+xml"/>
  <Override PartName="/ppt/notesSlides/notesSlide21.xml" ContentType="application/vnd.openxmlformats-officedocument.presentationml.notesSlide+xml"/>
  <Override PartName="/ppt/tags/tag134.xml" ContentType="application/vnd.openxmlformats-officedocument.presentationml.tags+xml"/>
  <Override PartName="/ppt/notesSlides/notesSlide22.xml" ContentType="application/vnd.openxmlformats-officedocument.presentationml.notesSlide+xml"/>
  <Override PartName="/ppt/tags/tag135.xml" ContentType="application/vnd.openxmlformats-officedocument.presentationml.tags+xml"/>
  <Override PartName="/ppt/notesSlides/notesSlide23.xml" ContentType="application/vnd.openxmlformats-officedocument.presentationml.notesSlide+xml"/>
  <Override PartName="/ppt/tags/tag136.xml" ContentType="application/vnd.openxmlformats-officedocument.presentationml.tags+xml"/>
  <Override PartName="/ppt/notesSlides/notesSlide24.xml" ContentType="application/vnd.openxmlformats-officedocument.presentationml.notesSlide+xml"/>
  <Override PartName="/ppt/tags/tag137.xml" ContentType="application/vnd.openxmlformats-officedocument.presentationml.tags+xml"/>
  <Override PartName="/ppt/notesSlides/notesSlide25.xml" ContentType="application/vnd.openxmlformats-officedocument.presentationml.notesSlide+xml"/>
  <Override PartName="/ppt/tags/tag138.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 id="2147483760" r:id="rId6"/>
  </p:sldMasterIdLst>
  <p:notesMasterIdLst>
    <p:notesMasterId r:id="rId33"/>
  </p:notesMasterIdLst>
  <p:handoutMasterIdLst>
    <p:handoutMasterId r:id="rId34"/>
  </p:handoutMasterIdLst>
  <p:sldIdLst>
    <p:sldId id="8721" r:id="rId7"/>
    <p:sldId id="1976" r:id="rId8"/>
    <p:sldId id="8683" r:id="rId9"/>
    <p:sldId id="1985" r:id="rId10"/>
    <p:sldId id="2045" r:id="rId11"/>
    <p:sldId id="2011" r:id="rId12"/>
    <p:sldId id="8756" r:id="rId13"/>
    <p:sldId id="8776" r:id="rId14"/>
    <p:sldId id="8760" r:id="rId15"/>
    <p:sldId id="2012" r:id="rId16"/>
    <p:sldId id="1993" r:id="rId17"/>
    <p:sldId id="2065" r:id="rId18"/>
    <p:sldId id="2002" r:id="rId19"/>
    <p:sldId id="8770" r:id="rId20"/>
    <p:sldId id="8729" r:id="rId21"/>
    <p:sldId id="8763" r:id="rId22"/>
    <p:sldId id="8785" r:id="rId23"/>
    <p:sldId id="8769" r:id="rId24"/>
    <p:sldId id="8766" r:id="rId25"/>
    <p:sldId id="8768" r:id="rId26"/>
    <p:sldId id="2014" r:id="rId27"/>
    <p:sldId id="8764" r:id="rId28"/>
    <p:sldId id="8771" r:id="rId29"/>
    <p:sldId id="8777" r:id="rId30"/>
    <p:sldId id="8778" r:id="rId31"/>
    <p:sldId id="8779" r:id="rId32"/>
  </p:sldIdLst>
  <p:sldSz cx="12192000" cy="6858000"/>
  <p:notesSz cx="6669088" cy="9926638"/>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æsentation af resultater" id="{09084D71-5F48-46A1-A2B7-E23E124DA0EA}">
          <p14:sldIdLst>
            <p14:sldId id="8721"/>
            <p14:sldId id="1976"/>
            <p14:sldId id="8683"/>
            <p14:sldId id="1985"/>
            <p14:sldId id="2045"/>
            <p14:sldId id="2011"/>
            <p14:sldId id="8756"/>
            <p14:sldId id="8776"/>
            <p14:sldId id="8760"/>
            <p14:sldId id="2012"/>
            <p14:sldId id="1993"/>
            <p14:sldId id="2065"/>
            <p14:sldId id="2002"/>
            <p14:sldId id="8770"/>
            <p14:sldId id="8729"/>
            <p14:sldId id="8763"/>
            <p14:sldId id="8785"/>
            <p14:sldId id="8769"/>
            <p14:sldId id="8766"/>
            <p14:sldId id="8768"/>
            <p14:sldId id="2014"/>
            <p14:sldId id="8764"/>
            <p14:sldId id="8771"/>
            <p14:sldId id="8777"/>
            <p14:sldId id="8778"/>
            <p14:sldId id="87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60F7C223-4C18-FD4B-A6A9-C7DF1445EE49}" name="Matilde Bay Lyhne" initials="MBL" userId="S::MBLH@ramboll.com::a039d037-0c3d-4f54-991e-c2f61f8db783" providerId="AD"/>
  <p188:author id="{E2AB4229-5360-8B8D-47A9-CBB0842CF039}" name="Stine Rauff Bommersholdt" initials="SRB" userId="S::srb@ramboll.com::bb454674-bbcb-4315-8711-7c6e7a96d6c8" providerId="AD"/>
  <p188:author id="{E763F33A-282B-3A02-CBE0-C9F036E4D86F}" name="Mia Rytter Lund" initials="ML" userId="S::mryl@ramboll.com::fd5a37df-57b5-4ab7-b42f-f051b0300ae8" providerId="AD"/>
  <p188:author id="{D0E44D48-1F5F-BA96-C2F1-C7B90255982D}" name="Stine Rauff Bommersholdt" initials="SRB" userId="S::SRB@ramboll.com::bb454674-bbcb-4315-8711-7c6e7a96d6c8" providerId="AD"/>
  <p188:author id="{92657D86-AABF-8C4C-6F51-D65416DCF824}" name="Line Pors Jørgensen" initials="LJ" userId="S::lej@ramboll.com::0132e566-f4bf-401a-a981-ca4845cdd2a4" providerId="AD"/>
  <p188:author id="{0BA25B9C-FEEF-EEBE-D988-74E296632A26}" name="Ida Høst Poulsen" initials="IHP" userId="S::IHPN@ramboll.com::2d088ed6-0a98-46db-a6ce-9daf67945352" providerId="AD"/>
  <p188:author id="{B8EB43D8-BA93-3328-CB14-FF93A5F1FBF8}" name="Helle Marie Andersen" initials="HMA" userId="S::hma@ramboll.com::4a3227bc-3134-4031-a68f-9facf9df4a95"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FFFFFF"/>
    <a:srgbClr val="273F68"/>
    <a:srgbClr val="FFD11D"/>
    <a:srgbClr val="D5B429"/>
    <a:srgbClr val="DDC251"/>
    <a:srgbClr val="E4CF74"/>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02"/>
    <p:restoredTop sz="83171" autoAdjust="0"/>
  </p:normalViewPr>
  <p:slideViewPr>
    <p:cSldViewPr snapToGrid="0">
      <p:cViewPr varScale="1">
        <p:scale>
          <a:sx n="123" d="100"/>
          <a:sy n="123" d="100"/>
        </p:scale>
        <p:origin x="1236"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Høst Poulsen" userId="2d088ed6-0a98-46db-a6ce-9daf67945352" providerId="ADAL" clId="{D402A162-ECC8-4971-A14E-2739B1B752C3}"/>
    <pc:docChg chg="">
      <pc:chgData name="Ida Høst Poulsen" userId="2d088ed6-0a98-46db-a6ce-9daf67945352" providerId="ADAL" clId="{D402A162-ECC8-4971-A14E-2739B1B752C3}" dt="2024-06-19T12:10:42.583" v="0"/>
      <pc:docMkLst>
        <pc:docMk/>
      </pc:docMkLst>
      <pc:sldChg chg="delCm">
        <pc:chgData name="Ida Høst Poulsen" userId="2d088ed6-0a98-46db-a6ce-9daf67945352" providerId="ADAL" clId="{D402A162-ECC8-4971-A14E-2739B1B752C3}" dt="2024-06-19T12:10:42.583" v="0"/>
        <pc:sldMkLst>
          <pc:docMk/>
          <pc:sldMk cId="3461422637" sldId="2012"/>
        </pc:sldMkLst>
        <pc:extLst>
          <p:ext xmlns:p="http://schemas.openxmlformats.org/presentationml/2006/main" uri="{D6D511B9-2390-475A-947B-AFAB55BFBCF1}">
            <pc226:cmChg xmlns:pc226="http://schemas.microsoft.com/office/powerpoint/2022/06/main/command" chg="del">
              <pc226:chgData name="Ida Høst Poulsen" userId="2d088ed6-0a98-46db-a6ce-9daf67945352" providerId="ADAL" clId="{D402A162-ECC8-4971-A14E-2739B1B752C3}" dt="2024-06-19T12:10:42.583" v="0"/>
              <pc2:cmMkLst xmlns:pc2="http://schemas.microsoft.com/office/powerpoint/2019/9/main/command">
                <pc:docMk/>
                <pc:sldMk cId="3461422637" sldId="2012"/>
                <pc2:cmMk id="{3AB55653-2941-427F-9332-84256FD65883}"/>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19/06/2024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19-06-2024</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73676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179754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00"/>
              </a:lnSpc>
              <a:buFont typeface="Arial" panose="020B0604020202020204" pitchFamily="34" charset="0"/>
              <a:buNone/>
              <a:tabLst>
                <a:tab pos="457200" algn="l"/>
              </a:tabLst>
            </a:pPr>
            <a:endParaRPr lang="da-DK" sz="1000" kern="1200" baseline="0">
              <a:solidFill>
                <a:srgbClr val="000000"/>
              </a:solidFill>
              <a:effectLst/>
              <a:latin typeface="Verdan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22447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00082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1000" b="1" baseline="0" dirty="0">
                <a:latin typeface="Verdana" panose="020B0604030504040204" pitchFamily="34" charset="0"/>
                <a:ea typeface="Verdana" panose="020B0604030504040204" pitchFamily="34" charset="0"/>
              </a:rPr>
              <a:t>Uddybende noter: </a:t>
            </a:r>
          </a:p>
          <a:p>
            <a:pPr algn="l"/>
            <a:endParaRPr lang="da-DK" sz="1000" b="1" baseline="0" dirty="0">
              <a:latin typeface="Verdana" panose="020B0604030504040204" pitchFamily="34" charset="0"/>
              <a:ea typeface="Verdana" panose="020B0604030504040204" pitchFamily="34" charset="0"/>
            </a:endParaRPr>
          </a:p>
          <a:p>
            <a:pPr algn="l">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Der er dobbelt så mange blandt pædagogisk personale, der har eksperimenteret med aktionslæring på skolerne i år (2024), sammenlignet med sidste år. </a:t>
            </a:r>
          </a:p>
          <a:p>
            <a:pPr algn="l">
              <a:lnSpc>
                <a:spcPct val="107000"/>
              </a:lnSpc>
              <a:spcAft>
                <a:spcPts val="800"/>
              </a:spcAf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Evalueringen viser, at: </a:t>
            </a:r>
          </a:p>
          <a:p>
            <a:pPr algn="l"/>
            <a:endParaRPr lang="da-DK" sz="1000" b="1" baseline="0" dirty="0">
              <a:latin typeface="Verdana" panose="020B0604030504040204" pitchFamily="34" charset="0"/>
              <a:ea typeface="Verdana" panose="020B0604030504040204" pitchFamily="34" charset="0"/>
            </a:endParaRPr>
          </a:p>
          <a:p>
            <a:pPr marL="342900" lvl="0" indent="-342900" algn="l">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Pædagogisk personale generelt oplever, at aktionslæringsforløb fremmer indsigt i egen praksis. </a:t>
            </a: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Både pædagogisk personale og ledelse oplever i år en større værdi i arbejdet med aktionslæring. Pædagogisk personale på flere skoler fortæller fx, at det er motiverende at fordybe sig i didaktiske og pædagogiske overvejelser om undervisningen. </a:t>
            </a:r>
          </a:p>
          <a:p>
            <a:pPr marL="742950" lvl="1" indent="-285750" algn="l">
              <a:lnSpc>
                <a:spcPct val="107000"/>
              </a:lnSpc>
              <a:spcAft>
                <a:spcPts val="800"/>
              </a:spcAft>
              <a:buFont typeface="Arial" panose="020B0604020202020204" pitchFamily="34" charset="0"/>
              <a:buChar char="•"/>
              <a:tabLst>
                <a:tab pos="9144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Af spørgeskemaundersøgelsen fremgår det, at tre ud af fire blandt pædagogisk personale og ledelse (72 pct.) oplever, at arbejdet med aktionslæring fremmer indsigt i egen praksis.</a:t>
            </a:r>
            <a:br>
              <a:rPr lang="da-DK" sz="900" dirty="0">
                <a:effectLst/>
                <a:latin typeface="Verdana" panose="020B0604030504040204" pitchFamily="34" charset="0"/>
                <a:ea typeface="Calibri" panose="020F0502020204030204" pitchFamily="34" charset="0"/>
                <a:cs typeface="Times New Roman" panose="02020603050405020304" pitchFamily="18" charset="0"/>
              </a:rPr>
            </a:b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Pædagogisk personales prøvehandlinger ofte foregår i afgrænsede perioder og generelt er forholdsvist små.</a:t>
            </a: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Ofte afprøver pædagogisk personale også prøvehandlinger i afgrænsede perioder og udfaser dem, når de går i gang med et nyt aktionslæringsforløb. Derfor er der et uforløst potentiale </a:t>
            </a:r>
            <a:r>
              <a:rPr lang="da-DK" sz="900" u="sng" dirty="0">
                <a:solidFill>
                  <a:srgbClr val="008080"/>
                </a:solidFill>
                <a:effectLst/>
                <a:latin typeface="Verdana" panose="020B0604030504040204" pitchFamily="34" charset="0"/>
                <a:ea typeface="Calibri" panose="020F0502020204030204" pitchFamily="34" charset="0"/>
                <a:cs typeface="Times New Roman" panose="02020603050405020304" pitchFamily="18" charset="0"/>
              </a:rPr>
              <a:t>i </a:t>
            </a:r>
            <a:r>
              <a:rPr lang="da-DK" sz="900" dirty="0">
                <a:effectLst/>
                <a:latin typeface="Verdana" panose="020B0604030504040204" pitchFamily="34" charset="0"/>
                <a:ea typeface="Calibri" panose="020F0502020204030204" pitchFamily="34" charset="0"/>
                <a:cs typeface="Times New Roman" panose="02020603050405020304" pitchFamily="18" charset="0"/>
              </a:rPr>
              <a:t>at fastholde og videreudvikle på allerede eksisterende prøvehandlinger for at sikre en mere kontinuerlig praksisudvikling. </a:t>
            </a:r>
          </a:p>
          <a:p>
            <a:pPr marL="742950" lvl="1" indent="-285750" algn="l">
              <a:lnSpc>
                <a:spcPct val="107000"/>
              </a:lnSpc>
              <a:spcAft>
                <a:spcPts val="800"/>
              </a:spcAft>
              <a:buFont typeface="Arial" panose="020B0604020202020204" pitchFamily="34" charset="0"/>
              <a:buChar char="•"/>
              <a:tabLst>
                <a:tab pos="9144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Der er blandt andet eksempler på prøvehandlinger, som handler om at lave gruppeopdeling i klassen frem for, at nogle elever går uden for klassen, mens andre bliver i klassen. Der er også eksempler på prøvehandlinger, som alene vedrører enkeltelever og dermed ikke kommer hele elevgruppen til gavn. </a:t>
            </a:r>
            <a:br>
              <a:rPr lang="da-DK" sz="900" dirty="0">
                <a:effectLst/>
                <a:latin typeface="Verdana" panose="020B0604030504040204" pitchFamily="34" charset="0"/>
                <a:ea typeface="Calibri" panose="020F0502020204030204" pitchFamily="34" charset="0"/>
                <a:cs typeface="Times New Roman" panose="02020603050405020304" pitchFamily="18" charset="0"/>
              </a:rPr>
            </a:b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Pædagogisk personale</a:t>
            </a:r>
            <a:r>
              <a:rPr lang="da-DK" sz="900" dirty="0">
                <a:effectLst/>
                <a:latin typeface="Verdana" panose="020B0604030504040204" pitchFamily="34" charset="0"/>
                <a:ea typeface="Calibri" panose="020F0502020204030204" pitchFamily="34" charset="0"/>
                <a:cs typeface="Times New Roman" panose="02020603050405020304" pitchFamily="18" charset="0"/>
              </a:rPr>
              <a:t> </a:t>
            </a:r>
            <a:r>
              <a:rPr lang="da-DK" sz="900" b="1" dirty="0">
                <a:effectLst/>
                <a:latin typeface="Verdana" panose="020B0604030504040204" pitchFamily="34" charset="0"/>
                <a:ea typeface="Calibri" panose="020F0502020204030204" pitchFamily="34" charset="0"/>
                <a:cs typeface="Times New Roman" panose="02020603050405020304" pitchFamily="18" charset="0"/>
              </a:rPr>
              <a:t>sjældent</a:t>
            </a:r>
            <a:r>
              <a:rPr lang="da-DK" sz="900" dirty="0">
                <a:effectLst/>
                <a:latin typeface="Verdana" panose="020B0604030504040204" pitchFamily="34" charset="0"/>
                <a:ea typeface="Calibri" panose="020F0502020204030204" pitchFamily="34" charset="0"/>
                <a:cs typeface="Times New Roman" panose="02020603050405020304" pitchFamily="18" charset="0"/>
              </a:rPr>
              <a:t> </a:t>
            </a:r>
            <a:r>
              <a:rPr lang="da-DK" sz="900" b="1" dirty="0">
                <a:effectLst/>
                <a:latin typeface="Verdana" panose="020B0604030504040204" pitchFamily="34" charset="0"/>
                <a:ea typeface="Calibri" panose="020F0502020204030204" pitchFamily="34" charset="0"/>
                <a:cs typeface="Times New Roman" panose="02020603050405020304" pitchFamily="18" charset="0"/>
              </a:rPr>
              <a:t>har indblik i hinandens prøvehandlinger.</a:t>
            </a: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På mange skoler har pædagogisk personale generelt ikke kendskab til de prøvehandlinger, som andre teams har afprøvet. Det gør, at praksisudviklingen fortsat foregår i små, afgrænsede cirkler, og at gode erfaringer fra naboklasserne sjældent bliver delt til gavn for alle elever på skolerne. </a:t>
            </a:r>
          </a:p>
          <a:p>
            <a:pPr algn="l"/>
            <a:endParaRPr lang="da-DK" sz="1000" b="1" baseline="0" dirty="0">
              <a:latin typeface="Verdana" panose="020B0604030504040204" pitchFamily="34" charset="0"/>
              <a:ea typeface="Verdana" panose="020B0604030504040204" pitchFamily="34" charset="0"/>
            </a:endParaRPr>
          </a:p>
          <a:p>
            <a:pPr algn="l">
              <a:lnSpc>
                <a:spcPct val="107000"/>
              </a:lnSpc>
              <a:spcAft>
                <a:spcPts val="800"/>
              </a:spcAft>
            </a:pPr>
            <a:br>
              <a:rPr lang="da-DK" sz="1800" b="1" dirty="0">
                <a:effectLst/>
                <a:latin typeface="Verdana" panose="020B0604030504040204" pitchFamily="34" charset="0"/>
                <a:ea typeface="Calibri" panose="020F0502020204030204" pitchFamily="34" charset="0"/>
                <a:cs typeface="Times New Roman" panose="02020603050405020304" pitchFamily="18" charset="0"/>
              </a:rPr>
            </a:br>
            <a:r>
              <a:rPr lang="da-DK" sz="1800" b="0" dirty="0">
                <a:effectLst/>
                <a:latin typeface="Verdana" panose="020B0604030504040204" pitchFamily="34" charset="0"/>
                <a:ea typeface="Calibri" panose="020F0502020204030204" pitchFamily="34" charset="0"/>
                <a:cs typeface="Times New Roman" panose="02020603050405020304" pitchFamily="18" charset="0"/>
              </a:rPr>
              <a:t>Fremadrettet kan det styrke praksis, at…</a:t>
            </a:r>
            <a:br>
              <a:rPr lang="da-DK" sz="1800" b="1" dirty="0">
                <a:effectLst/>
                <a:latin typeface="Verdana" panose="020B0604030504040204" pitchFamily="34" charset="0"/>
                <a:ea typeface="Calibri" panose="020F0502020204030204" pitchFamily="34" charset="0"/>
                <a:cs typeface="Times New Roman" panose="02020603050405020304" pitchFamily="18" charset="0"/>
              </a:rPr>
            </a:b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udforme prøvehandlinger, der tager afsæt i en lokal udfordring tæt på praksis. </a:t>
            </a:r>
            <a:r>
              <a:rPr lang="da-DK" sz="1800" dirty="0">
                <a:effectLst/>
                <a:latin typeface="Verdana" panose="020B0604030504040204" pitchFamily="34" charset="0"/>
                <a:ea typeface="Calibri" panose="020F0502020204030204" pitchFamily="34" charset="0"/>
                <a:cs typeface="Times New Roman" panose="02020603050405020304" pitchFamily="18" charset="0"/>
              </a:rPr>
              <a:t>Pædagogisk personale oplever, at aktionslæringsforløb er mere værdiskabende, når de tager afsæt i konkrete og nærliggende udfordringer tæt på egen praksis. Personalet kan nemmere observere virkningen af handlingen og integrere den naturligt i undervisningen, hvis den ikke er for abstrakt eller teoretisk.</a:t>
            </a:r>
            <a:br>
              <a:rPr lang="da-DK" sz="1800" dirty="0">
                <a:effectLst/>
                <a:latin typeface="Verdana" panose="020B0604030504040204" pitchFamily="34" charset="0"/>
                <a:ea typeface="Calibri" panose="020F0502020204030204" pitchFamily="34" charset="0"/>
                <a:cs typeface="Times New Roman" panose="02020603050405020304" pitchFamily="18" charset="0"/>
              </a:rPr>
            </a:b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inddrage kolleger, som ikke kender elevgruppen for at få nyt blik på problemstillinger. </a:t>
            </a:r>
            <a:r>
              <a:rPr lang="da-DK" sz="1800" dirty="0">
                <a:effectLst/>
                <a:latin typeface="Verdana" panose="020B0604030504040204" pitchFamily="34" charset="0"/>
                <a:ea typeface="Calibri" panose="020F0502020204030204" pitchFamily="34" charset="0"/>
                <a:cs typeface="Times New Roman" panose="02020603050405020304" pitchFamily="18" charset="0"/>
              </a:rPr>
              <a:t>Flere fortæller, at det skaber stor værdi for dem at få sparring fra fx UCN-konsulenter, fordi de bidrager med et blik udefra og præsenterer nye metoder og tilgange til at løse konkrete udfordringer. For at skabe en lignende ramme for praksisudvikling i fremtiden, kan teams med fordel invitere kolleger ind fra andre teams, som kan dele deres perspektiver og indgå som den ’kritiske ven’, der udfordrer teamets opfattelser af bestemte elever og situationer i undervisningen. </a:t>
            </a:r>
            <a:br>
              <a:rPr lang="da-DK" sz="1800" dirty="0">
                <a:effectLst/>
                <a:latin typeface="Verdana" panose="020B0604030504040204" pitchFamily="34" charset="0"/>
                <a:ea typeface="Calibri" panose="020F0502020204030204" pitchFamily="34" charset="0"/>
                <a:cs typeface="Times New Roman" panose="02020603050405020304" pitchFamily="18" charset="0"/>
              </a:rPr>
            </a:b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drøfte, hvad en prøvehandling kan være, og hvilke didaktiske intentioner der ligger bag nuværende prøvehandlinger. </a:t>
            </a:r>
            <a:r>
              <a:rPr lang="da-DK" sz="1800" dirty="0">
                <a:effectLst/>
                <a:latin typeface="Verdana" panose="020B0604030504040204" pitchFamily="34" charset="0"/>
                <a:ea typeface="Calibri" panose="020F0502020204030204" pitchFamily="34" charset="0"/>
                <a:cs typeface="Times New Roman" panose="02020603050405020304" pitchFamily="18" charset="0"/>
              </a:rPr>
              <a:t>For at undgå at prøvehandlinger bliver for små og dermed ikke skaber den ønskede forandring i praksis, kan man med fordel drøfte som skole og team, hvad succeskriterierne er for en prøvehandling. Det handler blandt andet om at blive opmærksom på, hvad den didaktiske intention er bag en prøvehandling og vurdere, om prøvehandlingen står mål med intentionen. </a:t>
            </a:r>
            <a:br>
              <a:rPr lang="da-DK" sz="1800" dirty="0">
                <a:effectLst/>
                <a:latin typeface="Verdana" panose="020B0604030504040204" pitchFamily="34" charset="0"/>
                <a:ea typeface="Calibri" panose="020F0502020204030204" pitchFamily="34" charset="0"/>
                <a:cs typeface="Times New Roman" panose="02020603050405020304" pitchFamily="18" charset="0"/>
              </a:rPr>
            </a:b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have for øje, hvordan prøvehandlinger ikke forbliver et afgrænset greb, men bidrager til at skabe vedvarende kæder af forandringer. </a:t>
            </a:r>
            <a:r>
              <a:rPr lang="da-DK" sz="1800" dirty="0">
                <a:effectLst/>
                <a:latin typeface="Verdana" panose="020B0604030504040204" pitchFamily="34" charset="0"/>
                <a:ea typeface="Calibri" panose="020F0502020204030204" pitchFamily="34" charset="0"/>
                <a:cs typeface="Times New Roman" panose="02020603050405020304" pitchFamily="18" charset="0"/>
              </a:rPr>
              <a:t>Det er væsentligt, at teams i højere grad følger op på deres erfaringer med konkrete prøvehandlinger og bruger erfaringerne til at identificere nye prøvehandlinger. Det bidrager til mere kontinuerlig praksisudvikling frem for enkeltstående indsatser. </a:t>
            </a:r>
          </a:p>
          <a:p>
            <a:pPr algn="l"/>
            <a:endParaRPr lang="da-DK" sz="1000" b="1"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27783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sz="1000" b="1" baseline="0" dirty="0">
                <a:latin typeface="Verdana" panose="020B0604030504040204" pitchFamily="34" charset="0"/>
                <a:ea typeface="Verdana" panose="020B0604030504040204" pitchFamily="34" charset="0"/>
              </a:rPr>
              <a:t>Uddybende noter: </a:t>
            </a:r>
          </a:p>
          <a:p>
            <a:pPr marL="0" indent="0">
              <a:buFont typeface="Arial" panose="020B0604020202020204" pitchFamily="34" charset="0"/>
              <a:buNone/>
            </a:pPr>
            <a:endParaRPr lang="da-DK" sz="1000" b="1" baseline="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da-DK" sz="1000" b="0" baseline="0" dirty="0">
                <a:latin typeface="Verdana" panose="020B0604030504040204" pitchFamily="34" charset="0"/>
                <a:ea typeface="Verdana" panose="020B0604030504040204" pitchFamily="34" charset="0"/>
              </a:rPr>
              <a:t>Evalueringen viser, at: </a:t>
            </a:r>
          </a:p>
          <a:p>
            <a:pPr marL="0" indent="0">
              <a:buFont typeface="Arial" panose="020B0604020202020204" pitchFamily="34" charset="0"/>
              <a:buNone/>
            </a:pPr>
            <a:endParaRPr lang="da-DK" sz="1000" b="1" baseline="0" dirty="0">
              <a:latin typeface="Verdana" panose="020B0604030504040204" pitchFamily="34" charset="0"/>
              <a:ea typeface="Verdana" panose="020B0604030504040204" pitchFamily="34" charset="0"/>
            </a:endParaRPr>
          </a:p>
          <a:p>
            <a:pPr marL="342900" lvl="0" indent="-342900">
              <a:lnSpc>
                <a:spcPct val="107000"/>
              </a:lnSpc>
              <a:spcAft>
                <a:spcPts val="800"/>
              </a:spcAft>
              <a:buFont typeface="+mj-lt"/>
              <a:buAutoNum type="arabicPeriod"/>
              <a:tabLst>
                <a:tab pos="457200" algn="l"/>
              </a:tabLst>
            </a:pPr>
            <a:r>
              <a:rPr lang="da-DK" sz="1000" b="1" dirty="0">
                <a:latin typeface="Quicksand"/>
                <a:ea typeface="Quicksand"/>
                <a:cs typeface="Quicksand"/>
                <a:sym typeface="Quicksand"/>
              </a:rPr>
              <a:t>Teamenes egne evalueringer af prøvehandlinger ofte baseres på intuition og umiddelbare mavefornemmelser. </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På de fleste skoler er det fortsat de færreste teams, som systematisk evaluerer prøvehandlingerne, når evalueringen ikke faciliteres af fx UCN. Oftest fortæller det pædagogiske personale, at de har drøftet løst på et personalemøde, hvordan en prøvehandling har fungeret, eller løbende har justeret til, når de selv har observeret forbedringspotentialer.</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At det pædagogiske personale sjældent inddrager data i arbejdet med at udvikle praksis, understøttes også af spørgeskemaundersøgelsen, hvor kun lidt over halvdelen (59 pct.) er enige i, at de anvender data systematisk til at analysere elevernes læring og trivsel.</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Der er fortsat også en relativt lille andel af det pædagogiske personale, som er enige i, at de sætter tid af til analyse af deres praksis (46 pct.). </a:t>
            </a:r>
            <a:br>
              <a:rPr lang="da-DK" sz="1000"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Der en risiko for, at udviklingsarbejdet går i stå, når prøvehandlinger ikke evalueres. </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Teams, som har evalueret deres prøvehandlinger, fortæller, at dialogen og refleksionen om prøvehandlingernes virkning har ledt til værdifulde overvejelser om, hvordan de fremadrettet kan justere til og videreudvikle deres praksis. Fx har en skole i Vesthimmerland som er resultat af, at de evaluerede deres prøvehandling, indført et fælles regelsæt, der tydeligt rammesætter prøvehandlingen for eleverne. </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Omvendt er der tegn på, at teams som ikke evaluerer deres prøvehandling, er mindre tilbøjelige til at justere til og videreudvikle deres praksis, fordi der ikke opstår en naturlig anledning til dette. Nogle oplever også, at det er demotiverende at de ikke ved, om prøvehandlingen rent faktisk skaber en effekt og som følge heraf er de ikke motiverede for at fortsætte udviklingsarbejdet. </a:t>
            </a:r>
          </a:p>
          <a:p>
            <a:pPr marL="702900" lvl="2" indent="-342900">
              <a:lnSpc>
                <a:spcPct val="107000"/>
              </a:lnSpc>
              <a:spcAft>
                <a:spcPts val="800"/>
              </a:spcAft>
              <a:buFont typeface="Arial" panose="020B0604020202020204" pitchFamily="34" charset="0"/>
              <a:buChar char="•"/>
              <a:tabLst>
                <a:tab pos="457200" algn="l"/>
              </a:tabLst>
            </a:pPr>
            <a:endParaRPr lang="da-DK" sz="1000" b="1" dirty="0">
              <a:effectLst/>
              <a:latin typeface="Verdana" panose="020B0604030504040204" pitchFamily="34" charset="0"/>
              <a:cs typeface="Times New Roman" panose="02020603050405020304" pitchFamily="18" charset="0"/>
              <a:sym typeface="Quicksand"/>
            </a:endParaRPr>
          </a:p>
          <a:p>
            <a:pPr marL="342900" lvl="0" indent="-342900">
              <a:lnSpc>
                <a:spcPct val="107000"/>
              </a:lnSpc>
              <a:spcAft>
                <a:spcPts val="800"/>
              </a:spcAft>
              <a:buFont typeface="+mj-lt"/>
              <a:buAutoNum type="arabicPeriod"/>
              <a:tabLst>
                <a:tab pos="457200" algn="l"/>
              </a:tabLst>
            </a:pPr>
            <a:r>
              <a:rPr lang="da-DK" sz="1000" b="1" dirty="0">
                <a:latin typeface="ui-sans-serif"/>
                <a:sym typeface="Quicksand"/>
              </a:rPr>
              <a:t>Pædagogisk personale ser en stor værdi i at inddrage elevernes perspektiver i arbejdet med prøvehandlinger, men fortsat sjældent gør det i praksis.</a:t>
            </a:r>
          </a:p>
          <a:p>
            <a:pPr marL="702900" lvl="2"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Calibri" panose="020F0502020204030204" pitchFamily="34" charset="0"/>
                <a:cs typeface="Times New Roman" panose="02020603050405020304" pitchFamily="18" charset="0"/>
              </a:rPr>
              <a:t>Pædagogisk personale fortæller, at de ser en stor værdi i at inddrage eleverne i arbejdet med prøvehandlinger i praksis, fordi de får en mere retvisende og nuanceret forståelse af elevernes behov og ønsker. I praksis er der dog meget få eksempler på, at elevernes perspektiver bliver inddraget systematisk i arbejdet med prøvehandlingerne.</a:t>
            </a:r>
          </a:p>
          <a:p>
            <a:endParaRPr lang="da-DK" sz="1000" b="1" kern="0" baseline="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br>
              <a:rPr lang="da-DK" sz="1000" b="1" dirty="0">
                <a:effectLst/>
                <a:latin typeface="Verdana" panose="020B0604030504040204" pitchFamily="34" charset="0"/>
                <a:ea typeface="Calibri" panose="020F0502020204030204" pitchFamily="34" charset="0"/>
                <a:cs typeface="Times New Roman" panose="02020603050405020304" pitchFamily="18" charset="0"/>
              </a:rPr>
            </a:br>
            <a:r>
              <a:rPr lang="da-DK" sz="1000" b="0" dirty="0">
                <a:effectLst/>
                <a:latin typeface="Verdana" panose="020B0604030504040204" pitchFamily="34" charset="0"/>
                <a:ea typeface="Calibri" panose="020F0502020204030204" pitchFamily="34" charset="0"/>
                <a:cs typeface="Times New Roman" panose="02020603050405020304" pitchFamily="18" charset="0"/>
              </a:rPr>
              <a:t>Fremadrettet kan det styrke praksis, at… </a:t>
            </a:r>
            <a:br>
              <a:rPr lang="da-DK" sz="1000" b="1"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 skriftliggøre intentionen med prøvehandlingen og skabe simpel struktur for opfølgning. </a:t>
            </a:r>
            <a:r>
              <a:rPr lang="da-DK" sz="1000" dirty="0">
                <a:effectLst/>
                <a:latin typeface="Verdana" panose="020B0604030504040204" pitchFamily="34" charset="0"/>
                <a:ea typeface="Calibri" panose="020F0502020204030204" pitchFamily="34" charset="0"/>
                <a:cs typeface="Times New Roman" panose="02020603050405020304" pitchFamily="18" charset="0"/>
              </a:rPr>
              <a:t>På nogle skoler har ledelsen skabt en simpel struktur for evalueringen af prøvehandlingerne ved at udarbejde en kort skabelon, som teamet skal udfylde med beskrivelse af deres prøvehandling og intentionen bag. Når en prøvehandling er afprøvet, skal det pædagogiske personale forholde sig til en række HV-spørgsmål. Ifølge lederne er det vigtigt, at den skriftlige dokumentation ikke bliver omfattende, men at man i første omgang indarbejder en systematik, der gør, at pædagogisk personale rent faktisk evaluerer de tiltag, de sætter i gang.  </a:t>
            </a:r>
            <a:br>
              <a:rPr lang="da-DK" sz="1000"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 inddrage kollegaer, ressourcepersoner eller ledere gensidig i praksisudviklingen. Fx ved at anvende observation som genstand for læring.</a:t>
            </a:r>
            <a:r>
              <a:rPr lang="da-DK" sz="1000" dirty="0">
                <a:effectLst/>
                <a:latin typeface="Verdana" panose="020B0604030504040204" pitchFamily="34" charset="0"/>
                <a:ea typeface="Calibri" panose="020F0502020204030204" pitchFamily="34" charset="0"/>
                <a:cs typeface="Times New Roman" panose="02020603050405020304" pitchFamily="18" charset="0"/>
              </a:rPr>
              <a:t> Pædagogisk personale oplever en øget åbenhed og villighed til at række ud efter kollegaer ved dilemmaer eller udfordringer i undervisningen som følge af arbejdet med aktionslæring. Nogle teams har i den forbindelse gode erfaringer med at observere hinandens afprøvning af prøvehandlingerne, hvilket mindsker deres bekymring for at blive observeret markant. Det skyldes, at prøvehandlingen bliver genstandsfeltet frem for en mere generel vurdering af praksis. </a:t>
            </a:r>
            <a:br>
              <a:rPr lang="da-DK" sz="1000"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 være nysgerrige på elevernes perspektiver i planlægning, afprøvning og evaluering af prøvehandlinger</a:t>
            </a:r>
            <a:r>
              <a:rPr lang="da-DK" sz="1000" dirty="0">
                <a:effectLst/>
                <a:latin typeface="Verdana" panose="020B0604030504040204" pitchFamily="34" charset="0"/>
                <a:ea typeface="Calibri" panose="020F0502020204030204" pitchFamily="34" charset="0"/>
                <a:cs typeface="Times New Roman" panose="02020603050405020304" pitchFamily="18" charset="0"/>
              </a:rPr>
              <a:t>. Det er særligt relevant at inddrage elevernes perspektiver i alle faser af arbejdet med prøvehandlingerne, fordi elevernes oplevelser ofte adskiller sig markant fra det pædagogiske personales indtryk. Det viser indsigterne fra de kvalitative data. Eleverne kan fx med fordel bidrage med idéer til, hvilke udfordringer pædagogisk personale skal tage fat på, og hvilke løsninger de finder relevante. Undervejs i afprøvningen kan det pædagogiske personale med fordel inddrage eleverne til at vurdere, hvordan prøvehandlingen kan forbedres, og endelig kan pædagogisk personale indsamle data om elevernes oplevelser og adfærd for at vurdere effekten af prøvehandlinger. </a:t>
            </a:r>
          </a:p>
          <a:p>
            <a:endParaRPr lang="da-DK" sz="1000" b="1"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57043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7435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00"/>
              </a:lnSpc>
              <a:buFont typeface="Arial" panose="020B0604020202020204" pitchFamily="34" charset="0"/>
              <a:buNone/>
              <a:tabLst>
                <a:tab pos="457200" algn="l"/>
              </a:tabLst>
            </a:pPr>
            <a:endParaRPr lang="da-DK" sz="1000" kern="1200" baseline="0">
              <a:solidFill>
                <a:srgbClr val="000000"/>
              </a:solidFill>
              <a:effectLst/>
              <a:latin typeface="Verdan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4934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35847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000" b="1" dirty="0">
                <a:latin typeface="Verdana" panose="020B0604030504040204" pitchFamily="34" charset="0"/>
                <a:ea typeface="Verdana" panose="020B0604030504040204" pitchFamily="34" charset="0"/>
                <a:cs typeface="Amatic SC" panose="00000500000000000000" pitchFamily="2" charset="-79"/>
                <a:sym typeface="Quicksand"/>
              </a:rPr>
              <a:t>Uddybende noter: </a:t>
            </a:r>
          </a:p>
          <a:p>
            <a:endParaRPr lang="da-DK" sz="1000" b="1" dirty="0">
              <a:latin typeface="Verdana" panose="020B0604030504040204" pitchFamily="34" charset="0"/>
              <a:ea typeface="Verdana" panose="020B0604030504040204" pitchFamily="34" charset="0"/>
              <a:cs typeface="Amatic SC" panose="00000500000000000000" pitchFamily="2" charset="-79"/>
              <a:sym typeface="Quicksand"/>
            </a:endParaRPr>
          </a:p>
          <a:p>
            <a:pPr algn="just">
              <a:lnSpc>
                <a:spcPct val="107000"/>
              </a:lnSpc>
              <a:spcAft>
                <a:spcPts val="800"/>
              </a:spcAft>
            </a:pPr>
            <a:r>
              <a:rPr lang="da-DK" sz="900" dirty="0">
                <a:effectLst/>
                <a:latin typeface="Verdana" panose="020B0604030504040204" pitchFamily="34" charset="0"/>
                <a:ea typeface="Calibri" panose="020F0502020204030204" pitchFamily="34" charset="0"/>
                <a:cs typeface="Times New Roman" panose="02020603050405020304" pitchFamily="18" charset="0"/>
              </a:rPr>
              <a:t>Evalueringen viser, at: </a:t>
            </a:r>
          </a:p>
          <a:p>
            <a:pPr algn="just">
              <a:lnSpc>
                <a:spcPct val="107000"/>
              </a:lnSpc>
              <a:spcAft>
                <a:spcPts val="800"/>
              </a:spcAft>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Aktionslæringsforløb har skabt nye fælles refleksioner over begreber som børnefællesskaber, deltagelsesmuligheder og variation i undervisningen.</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Af spørgeskemaundersøgelsen fremgår det, at flertallet af pædagogisk personale (67 pct.) oplever, at arbejdet med aktionslæringsforløb fremmer deres samarbejde om læringsaktiviteter. </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Af interviewene fortæller pædagogisk personale, at samarbejdet med UCN-konsulenterne har skabt nye refleksioner i teamet. En lærer fortæller fx, at de har haft drøftelser om, hvordan de kan nuancere deres forståelse af børnefællesskaber, så de ikke kun arbejder med at styrke de sociale fællesskaber, men også faglige fællesskaber. En anden lærer fortæller, at der er skabt en øget forståelse af, at deltagelsesmuligheder ikke blot handler om, at eleverne </a:t>
            </a:r>
            <a:r>
              <a:rPr lang="da-DK" sz="900" i="1" dirty="0">
                <a:effectLst/>
                <a:latin typeface="Verdana" panose="020B0604030504040204" pitchFamily="34" charset="0"/>
                <a:ea typeface="Calibri" panose="020F0502020204030204" pitchFamily="34" charset="0"/>
                <a:cs typeface="Times New Roman" panose="02020603050405020304" pitchFamily="18" charset="0"/>
              </a:rPr>
              <a:t>kan </a:t>
            </a:r>
            <a:r>
              <a:rPr lang="da-DK" sz="900" dirty="0">
                <a:effectLst/>
                <a:latin typeface="Verdana" panose="020B0604030504040204" pitchFamily="34" charset="0"/>
                <a:ea typeface="Calibri" panose="020F0502020204030204" pitchFamily="34" charset="0"/>
                <a:cs typeface="Times New Roman" panose="02020603050405020304" pitchFamily="18" charset="0"/>
              </a:rPr>
              <a:t>deltage, men at der også gives adgang til dem (fx ved at hjælpe ordblinde elever med at åbne hjælpemidler eller printe tekster til dem, som sætter pris på det). Endelig er der pædagogisk personale, som har fået et styrket blik for, hvordan de kan skabe variation i undervisningen ved fx at give eleverne forskellige indgangsvinkler til og valgmuligheder i undervisningen. </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Flere ledere bemærker en ændret og positiv udvikling i retorikken omkring eleverne og en øget faglig stolthed. De oplever, at personalet har fået en bedre forståelse af elevernes individuelle behov og dynamikker, hvilket blandt andet kommer til udtryk i forældresamtaler og møder, pædagogisk personale kommunikerer en mere nuanceret tilgang og en forståelse af elevernes behov.</a:t>
            </a:r>
          </a:p>
          <a:p>
            <a:pPr marL="457200" lvl="1" indent="0" algn="just">
              <a:lnSpc>
                <a:spcPct val="107000"/>
              </a:lnSpc>
              <a:spcAft>
                <a:spcPts val="800"/>
              </a:spcAft>
              <a:buFont typeface="Symbol" panose="05050102010706020507" pitchFamily="18" charset="2"/>
              <a:buNone/>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Pædagogisk personale oplever at være mere fælles om praksis som følge af aktionslæringsforløb. </a:t>
            </a:r>
            <a:endParaRPr lang="da-DK" sz="900" b="1" kern="1200" dirty="0">
              <a:effectLst/>
              <a:latin typeface="Verdana" panose="020B0604030504040204" pitchFamily="34" charset="0"/>
              <a:ea typeface="Calibri" panose="020F0502020204030204" pitchFamily="34" charset="0"/>
              <a:cs typeface="Times New Roman" panose="02020603050405020304" pitchFamily="18" charset="0"/>
            </a:endParaRPr>
          </a:p>
          <a:p>
            <a:pPr marL="522900" lvl="1" indent="-342900" algn="just">
              <a:lnSpc>
                <a:spcPct val="107000"/>
              </a:lnSpc>
              <a:spcAft>
                <a:spcPts val="800"/>
              </a:spcAft>
              <a:buFont typeface="Arial" panose="020B0604020202020204" pitchFamily="34" charset="0"/>
              <a:buChar char="•"/>
              <a:tabLst>
                <a:tab pos="457200" algn="l"/>
              </a:tabLst>
            </a:pPr>
            <a:r>
              <a:rPr lang="da-DK" sz="900" kern="100" dirty="0">
                <a:effectLst/>
                <a:latin typeface="Verdana" panose="020B0604030504040204" pitchFamily="34" charset="0"/>
                <a:ea typeface="Times New Roman" panose="02020603050405020304" pitchFamily="18" charset="0"/>
                <a:cs typeface="Segoe UI" panose="020B0502040204020203" pitchFamily="34" charset="0"/>
              </a:rPr>
              <a:t>Flere blandt pædagogisk personale fortæller, at arbejdet med prøvehandlinger har skabt en øget motivation for at samarbejde i teamet og en styrket oplevelse af, at man er fælles om at løse de udfordringer, der opstår i undervisningen. De oplever, at det er motiverende at få mulighed for at fordybe sig i pædagogiske og didaktiske overvejelser sammen med sit team. Samtidig er det blevet tydeligere for dem, hvorfor det er vigtigt, at de er fælles om elevernes udvikling. </a:t>
            </a:r>
            <a:endParaRPr lang="da-DK" sz="1200" kern="100" dirty="0">
              <a:effectLst/>
              <a:latin typeface="Times New Roman" panose="02020603050405020304" pitchFamily="18" charset="0"/>
              <a:ea typeface="Times New Roman" panose="02020603050405020304" pitchFamily="18" charset="0"/>
            </a:endParaRPr>
          </a:p>
          <a:p>
            <a:pPr marL="457200" algn="just">
              <a:lnSpc>
                <a:spcPct val="107000"/>
              </a:lnSpc>
              <a:spcAft>
                <a:spcPts val="800"/>
              </a:spcAft>
            </a:pPr>
            <a:r>
              <a:rPr lang="da-DK" sz="900" b="1" dirty="0">
                <a:effectLst/>
                <a:latin typeface="Verdana" panose="020B0604030504040204" pitchFamily="34" charset="0"/>
                <a:ea typeface="Calibri" panose="020F0502020204030204" pitchFamily="34" charset="0"/>
                <a:cs typeface="Times New Roman" panose="02020603050405020304" pitchFamily="18" charset="0"/>
              </a:rPr>
              <a:t> </a:t>
            </a: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Viden fra aktionslæringsforløb sjældent spredes organisk på tværs af pædagogisk personale på hele skolen.</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På flere skoler er det kun udvalgte teams, som har deltaget i kompetenceudvikling og aktionslæring. Det gør, at udvikling af praksis fortsat foregår i afgrænsede cirkler frem for at understøtte en mere generel bevægelse på tværs af hele skolen. Fremadrettet er det vigtigt, at lederne forholder sig til, hvordan indsigter fra kompetenceudvikling kan spredes på tværs af teams, klassetrin og almen- og specialområdet, så de kan forankres og komme alle elever til gavn. </a:t>
            </a:r>
          </a:p>
          <a:p>
            <a:pPr algn="just">
              <a:lnSpc>
                <a:spcPts val="1300"/>
              </a:lnSpc>
            </a:pPr>
            <a:r>
              <a:rPr lang="da-DK" sz="9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ts val="1300"/>
              </a:lnSpc>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ts val="1300"/>
              </a:lnSpc>
            </a:pPr>
            <a:r>
              <a:rPr lang="da-DK" sz="900" b="0" dirty="0">
                <a:effectLst/>
                <a:latin typeface="Verdana" panose="020B0604030504040204" pitchFamily="34" charset="0"/>
                <a:ea typeface="Calibri" panose="020F0502020204030204" pitchFamily="34" charset="0"/>
                <a:cs typeface="Times New Roman" panose="02020603050405020304" pitchFamily="18" charset="0"/>
              </a:rPr>
              <a:t>Fremadrettet kan det styrke praksis, at…</a:t>
            </a:r>
          </a:p>
          <a:p>
            <a:pPr algn="just">
              <a:lnSpc>
                <a:spcPts val="1300"/>
              </a:lnSpc>
            </a:pPr>
            <a:endParaRPr lang="da-DK" sz="900" b="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lnSpc>
                <a:spcPts val="1300"/>
              </a:lnSpc>
              <a:buFont typeface="Arial" panose="020B0604020202020204" pitchFamily="34" charset="0"/>
              <a:buChar cha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Sprede viden på tværs af teamet, </a:t>
            </a:r>
            <a:r>
              <a:rPr lang="da-DK" sz="900" b="1" dirty="0">
                <a:solidFill>
                  <a:srgbClr val="273F68"/>
                </a:solidFill>
                <a:latin typeface="Quicksand" panose="020B0604020202020204"/>
              </a:rPr>
              <a:t>så alle har det samme udgangspunkt for at deltage i de reflekterende dialoger</a:t>
            </a:r>
            <a:r>
              <a:rPr lang="da-DK" sz="900" b="1" dirty="0">
                <a:effectLst/>
                <a:latin typeface="Verdana" panose="020B0604030504040204" pitchFamily="34" charset="0"/>
                <a:ea typeface="Calibri" panose="020F0502020204030204" pitchFamily="34" charset="0"/>
                <a:cs typeface="Times New Roman" panose="02020603050405020304" pitchFamily="18" charset="0"/>
              </a:rPr>
              <a:t>. </a:t>
            </a:r>
            <a:r>
              <a:rPr lang="da-DK" sz="900" dirty="0">
                <a:effectLst/>
                <a:latin typeface="Verdana" panose="020B0604030504040204" pitchFamily="34" charset="0"/>
                <a:ea typeface="Calibri" panose="020F0502020204030204" pitchFamily="34" charset="0"/>
                <a:cs typeface="Times New Roman" panose="02020603050405020304" pitchFamily="18" charset="0"/>
              </a:rPr>
              <a:t>Pædagogiske personale ser det som en stor fordel og drivkraft, når alle har den samme viden og har deltaget i de samme aktiviteter, så en lærer ikke har til opgave at overlevere dette til kolleger. Dette skal også ses i lyset af, at både vejledere og pædagogisk personale synes, det kan være udfordrende at tale med kolleger om, hvordan de kan forbedre deres praksis. Derfor er det afgørende, at man har hørt de samme oplæg og kan referere tilbage til dette sammen. </a:t>
            </a:r>
          </a:p>
          <a:p>
            <a:pPr marL="171450" indent="-171450" algn="just">
              <a:lnSpc>
                <a:spcPts val="1300"/>
              </a:lnSpc>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a:t>
            </a:r>
            <a:r>
              <a:rPr lang="da-DK" sz="900" b="1" dirty="0">
                <a:solidFill>
                  <a:srgbClr val="273F68"/>
                </a:solidFill>
                <a:latin typeface="Quicksand" panose="020B0604020202020204"/>
              </a:rPr>
              <a:t>sprede viden og inspiration </a:t>
            </a:r>
            <a:r>
              <a:rPr lang="da-DK" sz="900" b="1" i="1" dirty="0">
                <a:solidFill>
                  <a:srgbClr val="273F68"/>
                </a:solidFill>
                <a:latin typeface="Quicksand" panose="020B0604020202020204"/>
              </a:rPr>
              <a:t>uden for</a:t>
            </a:r>
            <a:r>
              <a:rPr lang="da-DK" sz="900" b="1" dirty="0">
                <a:solidFill>
                  <a:srgbClr val="273F68"/>
                </a:solidFill>
                <a:latin typeface="Quicksand" panose="020B0604020202020204"/>
              </a:rPr>
              <a:t> teamet, så kolleger og vejledere har det samme udgangspunkt for at forstå teamets handlinger og beslutninger og kan bidrage kvalificeret til praksisudviklingen. Samtidig kan det inspirere til lignende handlinger på tværs af klasser og årgange. </a:t>
            </a:r>
            <a:r>
              <a:rPr lang="da-DK" sz="900" dirty="0">
                <a:effectLst/>
                <a:latin typeface="Verdana" panose="020B0604030504040204" pitchFamily="34" charset="0"/>
                <a:ea typeface="Calibri" panose="020F0502020204030204" pitchFamily="34" charset="0"/>
                <a:cs typeface="Times New Roman" panose="02020603050405020304" pitchFamily="18" charset="0"/>
              </a:rPr>
              <a:t>Vejledere, som ikke selv har deltaget i aktionslæringsforløb, fortæller, at de kan have vanskeligt ved at se det didaktiske formål med nogle af de prøvehandlinger, de observerer, når de deltager som støtte i andre klasser. Det kan skyldes, at vejlederne ikke har den nødvendige indsigt i baggrunden for og formålet med den konkrete prøvehandling. Det er derfor vigtigt, at pædagogisk personale uden for teamet (fx relevante vejledere) også får kendskab til de konkrete prøvehandlinger og den viden, der ligger bag.</a:t>
            </a:r>
          </a:p>
          <a:p>
            <a:pPr marL="171450" indent="-171450" algn="just">
              <a:lnSpc>
                <a:spcPts val="1300"/>
              </a:lnSpc>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lnSpc>
                <a:spcPts val="1300"/>
              </a:lnSpc>
              <a:buFont typeface="Arial" panose="020B0604020202020204" pitchFamily="34" charset="0"/>
              <a:buChar cha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Inddrage kolleger uden for eget team i de reflekterende samtaler for at få nye perspektiver på udfordringer og løsninger. </a:t>
            </a:r>
            <a:r>
              <a:rPr lang="da-DK" sz="900" dirty="0">
                <a:effectLst/>
                <a:latin typeface="Verdana" panose="020B0604030504040204" pitchFamily="34" charset="0"/>
                <a:ea typeface="Calibri" panose="020F0502020204030204" pitchFamily="34" charset="0"/>
                <a:cs typeface="Times New Roman" panose="02020603050405020304" pitchFamily="18" charset="0"/>
              </a:rPr>
              <a:t>På nogle skoler har man god erfaring med at sammensætte reflekterende teams på tværs af årgange eller fag. Dette giver ifølge pædagogisk personale nye perspektiver på udfordringerne, da lærere og pædagoger uden samme relationer til eleverne kan se på udfordringerne med friske øjne. Samarbejde på tværs af teams skaber en dynamik, hvor forskellige erfaringer og metoder kan deles og diskuteres, hvilket ofte fører til innovative løsninger og nye indsigter. Desuden kan det styrke sammenholdet og samarbejdet på tværs af skolen, hvilket gavner det overordnede skolemiljø.</a:t>
            </a:r>
          </a:p>
          <a:p>
            <a:endParaRPr lang="da-DK" sz="1000" b="1" dirty="0">
              <a:latin typeface="Verdana" panose="020B0604030504040204" pitchFamily="34" charset="0"/>
              <a:ea typeface="Verdana" panose="020B0604030504040204" pitchFamily="34" charset="0"/>
              <a:cs typeface="Amatic SC" panose="00000500000000000000" pitchFamily="2" charset="-79"/>
              <a:sym typeface="Quicksand"/>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21227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da-DK" sz="900" b="1" dirty="0">
                <a:effectLst/>
                <a:latin typeface="Verdana" panose="020B0604030504040204" pitchFamily="34" charset="0"/>
                <a:ea typeface="Calibri" panose="020F0502020204030204" pitchFamily="34" charset="0"/>
                <a:cs typeface="Times New Roman" panose="02020603050405020304" pitchFamily="18" charset="0"/>
              </a:rPr>
              <a:t>Uddybende noter:</a:t>
            </a:r>
          </a:p>
          <a:p>
            <a:pPr algn="just">
              <a:lnSpc>
                <a:spcPct val="107000"/>
              </a:lnSpc>
              <a:spcAft>
                <a:spcPts val="800"/>
              </a:spcAft>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900" dirty="0">
                <a:effectLst/>
                <a:latin typeface="Verdana" panose="020B0604030504040204" pitchFamily="34" charset="0"/>
                <a:ea typeface="Calibri" panose="020F0502020204030204" pitchFamily="34" charset="0"/>
                <a:cs typeface="Times New Roman" panose="02020603050405020304" pitchFamily="18" charset="0"/>
              </a:rPr>
              <a:t>Evalueringen viser, at: </a:t>
            </a:r>
          </a:p>
          <a:p>
            <a:pPr algn="just">
              <a:lnSpc>
                <a:spcPct val="107000"/>
              </a:lnSpc>
              <a:spcAft>
                <a:spcPts val="800"/>
              </a:spcAft>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Pædagogisk personale oplever, at skolens fælles børnesyn er styrket det seneste år.</a:t>
            </a:r>
            <a:r>
              <a:rPr lang="da-DK" sz="900" dirty="0">
                <a:effectLst/>
                <a:latin typeface="Verdana" panose="020B0604030504040204" pitchFamily="34" charset="0"/>
                <a:ea typeface="Calibri" panose="020F0502020204030204" pitchFamily="34" charset="0"/>
                <a:cs typeface="Times New Roman" panose="02020603050405020304" pitchFamily="18" charset="0"/>
              </a:rPr>
              <a:t> </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Der er sket en signifikant stigning i andelen af pædagogisk personale, som oplever, at deres skole har et fælles børnesyn. Det gælder særligt for pædagogisk personale, som arbejder på skoler, der har deltaget i aktiviteter i regi af Den Mangfoldige Folkeskole. 72 pct. er overvejende enige i dette i 2024. </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Dette resultat skal ses i lyset af, at mange forvaltninger har valgt at sætte fokus på skolernes arbejde med børnesyn som følge af resultaterne i sidste års evaluering. Pædagogisk personale og lederne oplever generelt, at de har fået et mere nuanceret syn på eleverne og en større forståelse af, hvordan man gennem pædagogiske og didaktiske greb kan skabe flere deltagelsesmuligheder for alle elever.</a:t>
            </a:r>
          </a:p>
          <a:p>
            <a:pPr marL="522900" lvl="1" indent="-342900" algn="just">
              <a:lnSpc>
                <a:spcPct val="107000"/>
              </a:lnSpc>
              <a:spcAft>
                <a:spcPts val="800"/>
              </a:spcAft>
              <a:buFont typeface="Arial" panose="020B0604020202020204" pitchFamily="34" charset="0"/>
              <a:buChar char="•"/>
              <a:tabLst>
                <a:tab pos="457200" algn="l"/>
              </a:tabLst>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228600" lvl="0" indent="-2286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Et fælles børnesyn fortsat er centralt for at finde gode løsninger sammen. </a:t>
            </a:r>
            <a:endParaRPr lang="da-DK" sz="900" b="1" kern="1200" dirty="0">
              <a:effectLst/>
              <a:latin typeface="Verdana" panose="020B0604030504040204" pitchFamily="34" charset="0"/>
              <a:ea typeface="Calibri" panose="020F0502020204030204" pitchFamily="34" charset="0"/>
              <a:cs typeface="Times New Roman" panose="02020603050405020304" pitchFamily="18" charset="0"/>
            </a:endParaRPr>
          </a:p>
          <a:p>
            <a:pPr marL="522900" lvl="1" indent="-342900" algn="just">
              <a:lnSpc>
                <a:spcPct val="107000"/>
              </a:lnSpc>
              <a:spcAft>
                <a:spcPts val="800"/>
              </a:spcAft>
              <a:buFont typeface="Arial" panose="020B0604020202020204" pitchFamily="34" charset="0"/>
              <a:buChar char="•"/>
              <a:tabLst>
                <a:tab pos="457200" algn="l"/>
              </a:tabLst>
            </a:pPr>
            <a:r>
              <a:rPr lang="da-DK" sz="900" kern="100" dirty="0">
                <a:effectLst/>
                <a:latin typeface="Verdana" panose="020B0604030504040204" pitchFamily="34" charset="0"/>
                <a:ea typeface="Times New Roman" panose="02020603050405020304" pitchFamily="18" charset="0"/>
                <a:cs typeface="Segoe UI" panose="020B0502040204020203" pitchFamily="34" charset="0"/>
              </a:rPr>
              <a:t>Ligesom sidste år opfattes et fælles børnesyn fortsat som afgørende for, at samarbejdet om at udvikle praksis bliver værdiskabende og konstruktivt. Pædagogisk personale fortæller således, </a:t>
            </a:r>
            <a:r>
              <a:rPr lang="da-DK" sz="900" kern="100" dirty="0">
                <a:effectLst/>
                <a:latin typeface="Verdana" panose="020B0604030504040204" pitchFamily="34" charset="0"/>
                <a:ea typeface="Times New Roman" panose="02020603050405020304" pitchFamily="18" charset="0"/>
              </a:rPr>
              <a:t>at aktionslæring er særligt motiverende, når teamet har fælles viden og børnesyn som afsæt for drøftelserne i deres teams.</a:t>
            </a:r>
            <a:r>
              <a:rPr lang="da-DK" sz="900" b="1" kern="100" dirty="0">
                <a:effectLst/>
                <a:latin typeface="Verdana" panose="020B0604030504040204" pitchFamily="34" charset="0"/>
                <a:ea typeface="Times New Roman" panose="02020603050405020304" pitchFamily="18" charset="0"/>
              </a:rPr>
              <a:t> </a:t>
            </a:r>
          </a:p>
          <a:p>
            <a:pPr marL="522900" lvl="1" indent="-342900" algn="just">
              <a:lnSpc>
                <a:spcPct val="107000"/>
              </a:lnSpc>
              <a:spcAft>
                <a:spcPts val="800"/>
              </a:spcAft>
              <a:buFont typeface="Arial" panose="020B0604020202020204" pitchFamily="34" charset="0"/>
              <a:buChar char="•"/>
              <a:tabLst>
                <a:tab pos="457200" algn="l"/>
              </a:tabLst>
            </a:pPr>
            <a:endParaRPr lang="da-DK" sz="1200" b="0" kern="100" dirty="0">
              <a:effectLst/>
              <a:latin typeface="Times New Roman" panose="02020603050405020304" pitchFamily="18" charset="0"/>
              <a:ea typeface="Times New Roman" panose="02020603050405020304" pitchFamily="18" charset="0"/>
              <a:cs typeface="+mn-cs"/>
            </a:endParaRPr>
          </a:p>
          <a:p>
            <a:pPr marL="342900" lvl="0" indent="-342900" algn="just">
              <a:lnSpc>
                <a:spcPct val="107000"/>
              </a:lnSpc>
              <a:spcAft>
                <a:spcPts val="800"/>
              </a:spcAft>
              <a:buFont typeface="+mj-lt"/>
              <a:buAutoNum type="arabicPeriod"/>
              <a:tabLst>
                <a:tab pos="457200" algn="l"/>
              </a:tabLst>
            </a:pPr>
            <a:r>
              <a:rPr lang="da-DK" sz="900" b="1" dirty="0">
                <a:effectLst/>
                <a:latin typeface="Verdana" panose="020B0604030504040204" pitchFamily="34" charset="0"/>
                <a:ea typeface="Calibri" panose="020F0502020204030204" pitchFamily="34" charset="0"/>
                <a:cs typeface="Times New Roman" panose="02020603050405020304" pitchFamily="18" charset="0"/>
              </a:rPr>
              <a:t>Det er vigtigt at arbejde med pædagogisk personales mindset, hvis eleverne i højere grad skal opleve indflydelse og medbestemmelse.</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Selvom pædagogisk personale oplever et styrket fælles børnesyn, er der stadig et potentiale i at udvikle deres mindset, hvad angår inddragelse af elevernes perspektiver. </a:t>
            </a:r>
          </a:p>
          <a:p>
            <a:pPr marL="522900" lvl="1" indent="-342900" algn="just">
              <a:lnSpc>
                <a:spcPct val="107000"/>
              </a:lnSpc>
              <a:spcAft>
                <a:spcPts val="800"/>
              </a:spcAft>
              <a:buFont typeface="Arial" panose="020B0604020202020204" pitchFamily="34" charset="0"/>
              <a:buChar char="•"/>
              <a:tabLst>
                <a:tab pos="457200" algn="l"/>
              </a:tabLst>
            </a:pPr>
            <a:r>
              <a:rPr lang="da-DK" sz="900" dirty="0">
                <a:effectLst/>
                <a:latin typeface="Verdana" panose="020B0604030504040204" pitchFamily="34" charset="0"/>
                <a:ea typeface="Calibri" panose="020F0502020204030204" pitchFamily="34" charset="0"/>
                <a:cs typeface="Times New Roman" panose="02020603050405020304" pitchFamily="18" charset="0"/>
              </a:rPr>
              <a:t>Under halvdelen (47 pct.) af pædagogisk personale er enige i, at eleverne skal være med til at definere indholdet af og arbejdsformerne i læringsaktiviteterne, og denne holdning har ikke ændret sig det seneste år. </a:t>
            </a:r>
          </a:p>
          <a:p>
            <a:pPr algn="just">
              <a:lnSpc>
                <a:spcPts val="1300"/>
              </a:lnSpc>
            </a:pPr>
            <a:endParaRPr lang="da-DK" sz="9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ts val="1300"/>
              </a:lnSpc>
            </a:pPr>
            <a:endParaRPr lang="da-DK" sz="9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ts val="1300"/>
              </a:lnSpc>
            </a:pPr>
            <a:r>
              <a:rPr lang="da-DK" sz="900" b="0" dirty="0">
                <a:effectLst/>
                <a:latin typeface="Verdana" panose="020B0604030504040204" pitchFamily="34" charset="0"/>
                <a:ea typeface="Calibri" panose="020F0502020204030204" pitchFamily="34" charset="0"/>
                <a:cs typeface="Times New Roman" panose="02020603050405020304" pitchFamily="18" charset="0"/>
              </a:rPr>
              <a:t>Fremadrettet kan det styrke praksis, at…</a:t>
            </a:r>
          </a:p>
          <a:p>
            <a:pPr algn="just">
              <a:lnSpc>
                <a:spcPts val="1300"/>
              </a:lnSpc>
            </a:pPr>
            <a:endParaRPr lang="da-DK" sz="900" b="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lnSpc>
                <a:spcPts val="1300"/>
              </a:lnSpc>
              <a:buFont typeface="Arial" panose="020B0604020202020204" pitchFamily="34" charset="0"/>
              <a:buChar cha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teams reflekterer over, hvilke ord de mener karakteriserer skolens børnesyn, og hvordan ordene stemmer overens med handlinger i skolens praksis. </a:t>
            </a:r>
            <a:r>
              <a:rPr lang="da-DK" sz="900" dirty="0">
                <a:effectLst/>
                <a:latin typeface="Verdana" panose="020B0604030504040204" pitchFamily="34" charset="0"/>
                <a:ea typeface="Calibri" panose="020F0502020204030204" pitchFamily="34" charset="0"/>
                <a:cs typeface="Times New Roman" panose="02020603050405020304" pitchFamily="18" charset="0"/>
              </a:rPr>
              <a:t>På skift kan teammedlemmer kort præsenterer, hvilke ord de hver især har fremhævet. Derefter kan de drøfte: 1) Hvordan kommer vores børnesyn til udtryk i praksis? 2) Hvad skal der til for at sikre stærkere sammenhæng mellem skolens børnesyn og teamets praksis?</a:t>
            </a:r>
          </a:p>
          <a:p>
            <a:pPr marL="171450" indent="-171450" algn="just">
              <a:lnSpc>
                <a:spcPts val="1300"/>
              </a:lnSpc>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lnSpc>
                <a:spcPts val="1300"/>
              </a:lnSpc>
              <a:buFont typeface="Arial" panose="020B0604020202020204" pitchFamily="34" charset="0"/>
              <a:buChar cha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lederne forholder sig til, hvordan børnesynet varierer inden for skolen, og hvad man kan gøre for at skabe større fælles fodslag. </a:t>
            </a:r>
            <a:r>
              <a:rPr lang="da-DK" sz="900" dirty="0">
                <a:effectLst/>
                <a:latin typeface="Verdana" panose="020B0604030504040204" pitchFamily="34" charset="0"/>
                <a:ea typeface="Calibri" panose="020F0502020204030204" pitchFamily="34" charset="0"/>
                <a:cs typeface="Times New Roman" panose="02020603050405020304" pitchFamily="18" charset="0"/>
              </a:rPr>
              <a:t>Både pædagogisk personale og ledere giver udtryk for, at der ofte er det samme børnesyn internt i teamene, mens der kan være relativt store forskelle på tværs af klassetrin, almen- og specialafdelinger og medarbejdere med forskellige uddannelsesbaggrunde (fx lærere og pædagoger). Derfor er det vigtigt som leder at forholde sig til, hvordan man kan overkomme disse forskelle og forsøge at bygge bro mellem forskellige ’afdelinger’ internt på skolerne. </a:t>
            </a:r>
          </a:p>
          <a:p>
            <a:pPr marL="171450" indent="-171450" algn="just">
              <a:lnSpc>
                <a:spcPts val="1300"/>
              </a:lnSpc>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lnSpc>
                <a:spcPts val="1300"/>
              </a:lnSpc>
              <a:buFont typeface="Arial" panose="020B0604020202020204" pitchFamily="34" charset="0"/>
              <a:buChar char="•"/>
            </a:pPr>
            <a:r>
              <a:rPr lang="da-DK" sz="900" b="1" dirty="0">
                <a:effectLst/>
                <a:latin typeface="Verdana" panose="020B0604030504040204" pitchFamily="34" charset="0"/>
                <a:ea typeface="Calibri" panose="020F0502020204030204" pitchFamily="34" charset="0"/>
                <a:cs typeface="Times New Roman" panose="02020603050405020304" pitchFamily="18" charset="0"/>
              </a:rPr>
              <a:t>… have fælles dialoger med ledelsen om, hvordan skolens børnesyn kommer til udtryk og omsættes i praksis.</a:t>
            </a:r>
            <a:r>
              <a:rPr lang="da-DK" sz="900" dirty="0">
                <a:effectLst/>
                <a:latin typeface="Verdana" panose="020B0604030504040204" pitchFamily="34" charset="0"/>
                <a:ea typeface="Calibri" panose="020F0502020204030204" pitchFamily="34" charset="0"/>
                <a:cs typeface="Times New Roman" panose="02020603050405020304" pitchFamily="18" charset="0"/>
              </a:rPr>
              <a:t> Selvom en større andel af pædagogisk personale oplever, at skolen har et fælles børnesyn, er der fortsat også nogle, som i interviewene påpeger, at det er udfordrende at omsætte børnesynet til praksis. Som eksempel nævnes det, at det er svært at ændre på, hvordan pædagogisk personale generelt taler om og med eleverne. På skoler, som særligt oplever at arbejde ud fra et fælles børnesyn, har ledelsen ofte gennemført længere forløb, hvor pædagogisk personale fx har analyseret egen praksis og med afsæt i konkrete udfordringer har anvendt børnesynet til at genvurdere, hvordan man kan tackle en konkret situation. Andre har inddraget børnesynet til MUS-samtaler og bedt medarbejderen forholde sig til, hvordan de konkret og i det daglige arbejde skaber deltagelsesmuligheder for alle elever. Ifølge lederne er det vigtigt ikke blot at have en række overordnede ord som pejlemærke, men også løbende snakke om, hvorvidt man efterlever det i praksis. </a:t>
            </a:r>
          </a:p>
          <a:p>
            <a:endParaRPr lang="da-DK" sz="1000" b="1"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6435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227839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51062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109028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00"/>
              </a:lnSpc>
              <a:buFont typeface="Arial" panose="020B0604020202020204" pitchFamily="34" charset="0"/>
              <a:buNone/>
              <a:tabLst>
                <a:tab pos="457200" algn="l"/>
              </a:tabLst>
            </a:pPr>
            <a:endParaRPr lang="da-DK" sz="1000" kern="1200" baseline="0">
              <a:solidFill>
                <a:srgbClr val="000000"/>
              </a:solidFill>
              <a:effectLst/>
              <a:latin typeface="Verdan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22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81401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23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32082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000" b="1" baseline="0" dirty="0">
                <a:latin typeface="Verdana" panose="020B0604030504040204" pitchFamily="34" charset="0"/>
                <a:ea typeface="Verdana" panose="020B0604030504040204" pitchFamily="34" charset="0"/>
              </a:rPr>
              <a:t>Uddybende noter:</a:t>
            </a:r>
          </a:p>
          <a:p>
            <a:endParaRPr lang="da-DK" sz="1000" b="0" baseline="0" dirty="0">
              <a:latin typeface="Verdana" panose="020B0604030504040204" pitchFamily="34" charset="0"/>
              <a:ea typeface="Verdana" panose="020B0604030504040204" pitchFamily="34" charset="0"/>
            </a:endParaRPr>
          </a:p>
          <a:p>
            <a:r>
              <a:rPr lang="da-DK" sz="1000" b="0" baseline="0" dirty="0">
                <a:latin typeface="Verdana" panose="020B0604030504040204" pitchFamily="34" charset="0"/>
                <a:ea typeface="Verdana" panose="020B0604030504040204" pitchFamily="34" charset="0"/>
              </a:rPr>
              <a:t>Evalueringen viser, at: </a:t>
            </a:r>
          </a:p>
          <a:p>
            <a:endParaRPr lang="da-DK" sz="1000" b="0" baseline="0" dirty="0">
              <a:latin typeface="Verdana" panose="020B0604030504040204" pitchFamily="34" charset="0"/>
              <a:ea typeface="Verdana" panose="020B0604030504040204" pitchFamily="34" charset="0"/>
            </a:endParaRPr>
          </a:p>
          <a:p>
            <a:pPr marL="342900" lvl="0" indent="-342900">
              <a:lnSpc>
                <a:spcPct val="107000"/>
              </a:lnSpc>
              <a:spcAft>
                <a:spcPts val="800"/>
              </a:spcAft>
              <a:buFont typeface="+mj-lt"/>
              <a:buAutoNum type="arabicPeriod"/>
              <a:tabLst>
                <a:tab pos="457200" algn="l"/>
              </a:tabLst>
            </a:pPr>
            <a:r>
              <a:rPr lang="da-DK" sz="1000" b="1" dirty="0">
                <a:effectLst/>
                <a:latin typeface="Verdana" panose="020B0604030504040204" pitchFamily="34" charset="0"/>
                <a:ea typeface="Verdana" panose="020B0604030504040204" pitchFamily="34" charset="0"/>
                <a:cs typeface="Times New Roman" panose="02020603050405020304" pitchFamily="18" charset="0"/>
              </a:rPr>
              <a:t>Flere ledere er enige i, at de interesserer sig for og følger op på det arbejde, der sker i teamene.</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Af spørgeskemaundersøgelsen fremgår det, at der er sket en signifikant stigning i andelen af ledere, som angiver, at de interesserer sig for og følger systematisk op på det arbejde, der sker i teamene. </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87 pct. er overvejende eller meget enige i, at de interesserer sig for arbejdet, mens 82 pct. er enige i, at de følger op på arbejdet i teamene. </a:t>
            </a:r>
            <a:br>
              <a:rPr lang="da-DK" sz="1000" dirty="0">
                <a:effectLst/>
                <a:latin typeface="Verdana" panose="020B0604030504040204" pitchFamily="34" charset="0"/>
                <a:ea typeface="Verdana" panose="020B0604030504040204" pitchFamily="34" charset="0"/>
                <a:cs typeface="Times New Roman" panose="02020603050405020304" pitchFamily="18" charset="0"/>
              </a:rPr>
            </a:b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a-DK" sz="1000" b="1" dirty="0">
                <a:effectLst/>
                <a:latin typeface="Verdana" panose="020B0604030504040204" pitchFamily="34" charset="0"/>
                <a:ea typeface="Verdana" panose="020B0604030504040204" pitchFamily="34" charset="0"/>
                <a:cs typeface="Times New Roman" panose="02020603050405020304" pitchFamily="18" charset="0"/>
              </a:rPr>
              <a:t>Der er dog stadig stor variation i, hvor tæt lederne er på praksis. </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Selvom lederne generelt selv angiver at være tæt på teamenes arbejde, er der også skoleledere, som erkender, at de ikke altid er gode til at være tæt på praksis. Her fortæller nogle, at administrative opgaver fylder kalenderen, og at det derfor er svært at finde tid til at deltage i teammøder og følge op på arbejdet. Andre fortæller, at det føles uvant at deltage i praksisnære dialoger, hvor de skal reflektere sammen med teams og facilitere samtaler i stedet for at styre møderne og give svar. </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Nogle steder prioriterer ledere at være en aktiv del af praksis og stille sig til rådighed for sparring med personalet, mens de andre steder holder sig i baggrunden og lader skolens vejledere, ressourcepersoner og UCN-konsulenter varetage vejledningen om aktionslæring.</a:t>
            </a:r>
            <a:br>
              <a:rPr lang="da-DK" sz="1000" dirty="0">
                <a:effectLst/>
                <a:latin typeface="Verdana" panose="020B0604030504040204" pitchFamily="34" charset="0"/>
                <a:ea typeface="Verdana" panose="020B0604030504040204" pitchFamily="34" charset="0"/>
                <a:cs typeface="Times New Roman" panose="02020603050405020304" pitchFamily="18" charset="0"/>
              </a:rPr>
            </a:b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a-DK" sz="1000" b="1" dirty="0">
                <a:effectLst/>
                <a:latin typeface="Verdana" panose="020B0604030504040204" pitchFamily="34" charset="0"/>
                <a:ea typeface="Verdana" panose="020B0604030504040204" pitchFamily="34" charset="0"/>
                <a:cs typeface="Times New Roman" panose="02020603050405020304" pitchFamily="18" charset="0"/>
              </a:rPr>
              <a:t>Ledere og pædagogisk personale oplever også forsat ledelsesunderstøttelsen meget forskelligt.</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Af spørgeskemaundersøgelsen fremgår det, at det pædagogiske personale generelt er markant mindre enige i, at ledelsen understøtter deres arbejde med at skabe deltagelsesmuligheder. Det er fx kun lidt over halvdelen af det pædagogiske personale (57 pct.), som oplever, at ledelsen giver sparring og feedback på praksis i deres team sammenholdt med 88 pct. af lederne. </a:t>
            </a:r>
          </a:p>
          <a:p>
            <a:pPr marL="522900" lvl="1" indent="-342900">
              <a:lnSpc>
                <a:spcPct val="107000"/>
              </a:lnSpc>
              <a:spcAft>
                <a:spcPts val="800"/>
              </a:spcAft>
              <a:buFont typeface="Arial" panose="020B0604020202020204" pitchFamily="34" charset="0"/>
              <a:buChar char="•"/>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På flere skoler ønsker pædagogisk personale stadigvæk, at lederne involverer sig mere i udviklingsarbejdet. De er tilfredse med rammerne for projektet, men savner ledelsessparring om, hvordan de bedst kan arbejde med prøvehandlinger i undervisningen. Flere steder ønsker det pædagogiske personale, at ledelsen oftere deltager i teammøder, at de i højere grad følger op på og spørger ind til kursusaktiviteterne, at de tilbyder praksisnære input til, hvordan prøvehandlingerne skal planlægges, og at de indgår i drøftelser af prøvehandlingers virkning på eleverne. </a:t>
            </a:r>
          </a:p>
          <a:p>
            <a:pPr marL="522900" lvl="1" indent="-342900">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Flere blandt pædagogisk personale nævner også, at ledelsen bør være tættere på praksis og have større indsigt i, hvordan UCN-konsulenterne og pædagogisk personale arbejder med prøvehandlinger. Det giver lederne en bedre forståelse af skolens børn og de konkrete udfordringer, der optager pædagogisk personale. Det bidrager imidlertid også til at sende et signal om, at udviklingsarbejdet med Den Mangfoldige Folkeskole skal prioriteres. </a:t>
            </a:r>
          </a:p>
          <a:p>
            <a:pPr marL="180000" lvl="1" indent="0">
              <a:lnSpc>
                <a:spcPct val="107000"/>
              </a:lnSpc>
              <a:spcAft>
                <a:spcPts val="800"/>
              </a:spcAft>
              <a:buFont typeface="Arial" panose="020B0604020202020204" pitchFamily="34" charset="0"/>
              <a:buNone/>
              <a:tabLst>
                <a:tab pos="457200" algn="l"/>
              </a:tabLst>
            </a:pPr>
            <a:br>
              <a:rPr lang="da-DK" sz="1000" b="0" kern="0" baseline="0" dirty="0">
                <a:effectLst/>
                <a:latin typeface="Verdana" panose="020B0604030504040204" pitchFamily="34" charset="0"/>
                <a:ea typeface="Verdana" panose="020B0604030504040204" pitchFamily="34" charset="0"/>
                <a:cs typeface="Times New Roman" panose="02020603050405020304" pitchFamily="18" charset="0"/>
              </a:rPr>
            </a:br>
            <a:endParaRPr lang="da-DK" sz="1000" b="0" kern="0" baseline="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da-DK" sz="1000" b="0" dirty="0">
                <a:effectLst/>
                <a:latin typeface="Verdana" panose="020B0604030504040204" pitchFamily="34" charset="0"/>
                <a:ea typeface="Verdana" panose="020B0604030504040204" pitchFamily="34" charset="0"/>
                <a:cs typeface="Times New Roman" panose="02020603050405020304" pitchFamily="18" charset="0"/>
              </a:rPr>
              <a:t>Fremadrettet kan det styrke praksis, at… </a:t>
            </a:r>
            <a:br>
              <a:rPr lang="da-DK" sz="1000" b="1" dirty="0">
                <a:effectLst/>
                <a:latin typeface="Verdana" panose="020B0604030504040204" pitchFamily="34" charset="0"/>
                <a:ea typeface="Verdana" panose="020B0604030504040204" pitchFamily="34" charset="0"/>
                <a:cs typeface="Times New Roman" panose="02020603050405020304" pitchFamily="18" charset="0"/>
              </a:rPr>
            </a:b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da-DK" sz="1000" b="1" dirty="0">
                <a:effectLst/>
                <a:latin typeface="Verdana" panose="020B0604030504040204" pitchFamily="34" charset="0"/>
                <a:ea typeface="Verdana" panose="020B0604030504040204" pitchFamily="34" charset="0"/>
                <a:cs typeface="Times New Roman" panose="02020603050405020304" pitchFamily="18" charset="0"/>
              </a:rPr>
              <a:t>… </a:t>
            </a:r>
            <a:r>
              <a:rPr kumimoji="0" lang="da-DK" sz="1000" b="1" i="0" u="none" strike="noStrike" kern="1200" cap="none" spc="0" normalizeH="0" baseline="0" noProof="0" dirty="0">
                <a:ln>
                  <a:noFill/>
                </a:ln>
                <a:solidFill>
                  <a:srgbClr val="273F68"/>
                </a:solidFill>
                <a:effectLst/>
                <a:uLnTx/>
                <a:uFillTx/>
                <a:latin typeface="Quicksand" panose="020B0604020202020204" charset="0"/>
                <a:ea typeface="+mn-ea"/>
                <a:cs typeface="+mn-cs"/>
              </a:rPr>
              <a:t>lederne går i dialog med pædagogiske personale om, hvordan de kan lede tæt på praksis på en nærværende og faciliterende måde.</a:t>
            </a:r>
            <a:r>
              <a:rPr kumimoji="0" lang="da-DK" sz="10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Flere ledere giver udtryk for, at de er involverede og engagerede i praksisudviklingen uden at være fysisk til stede i praksis. Men ifølge pædagogisk personale er det vigtigt, at lederne er til stede, hvis de skal opleves som nærværende og have føling med det, der foregår i deres dagligdag.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Nogle fortæller også, at de aktivt har valgt ikke at deltage i aktionslæringsforløbene, fordi de ’farver’ dialogen for meget og kommer til at indtage en for dominerende rolle i samtalerne. Samtidig ønsker pædagogisk personale, at ledelsen engagerer sig mere tydeligt i dette arbejde.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Det peger samlet set i retning af, at lederne med fordel kan gå i mere åben dialog med pædagogisk personale om, hvordan de kan lede tættere på praksis, da der er stor forskel på ledernes tanker om egen rolle og pædagogisk personales efterspørgsel. </a:t>
            </a:r>
          </a:p>
          <a:p>
            <a:pPr marL="914400">
              <a:lnSpc>
                <a:spcPct val="107000"/>
              </a:lnSpc>
              <a:spcAft>
                <a:spcPts val="800"/>
              </a:spcAft>
            </a:pP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da-DK" sz="1000" b="1" dirty="0">
                <a:effectLst/>
                <a:latin typeface="Verdana" panose="020B0604030504040204" pitchFamily="34" charset="0"/>
                <a:ea typeface="Verdana" panose="020B0604030504040204" pitchFamily="34" charset="0"/>
                <a:cs typeface="Times New Roman" panose="02020603050405020304" pitchFamily="18" charset="0"/>
              </a:rPr>
              <a:t>…  lederne er rollemodel med </a:t>
            </a:r>
            <a:r>
              <a:rPr kumimoji="0" lang="da-DK" sz="1000" b="1" i="0" u="none" strike="noStrike" kern="1200" cap="none" spc="0" normalizeH="0" baseline="0" noProof="0" dirty="0">
                <a:ln>
                  <a:noFill/>
                </a:ln>
                <a:solidFill>
                  <a:srgbClr val="273F68"/>
                </a:solidFill>
                <a:effectLst/>
                <a:uLnTx/>
                <a:uFillTx/>
                <a:latin typeface="Verdana" panose="020B0604030504040204" pitchFamily="34" charset="0"/>
                <a:ea typeface="Verdana" panose="020B0604030504040204" pitchFamily="34" charset="0"/>
                <a:cs typeface="+mn-cs"/>
              </a:rPr>
              <a:t>egne prøvehandlinger og</a:t>
            </a:r>
            <a:r>
              <a:rPr lang="da-DK" sz="1000" b="1" dirty="0">
                <a:effectLst/>
                <a:latin typeface="Verdana" panose="020B0604030504040204" pitchFamily="34" charset="0"/>
                <a:ea typeface="Verdana" panose="020B0604030504040204" pitchFamily="34" charset="0"/>
                <a:cs typeface="Times New Roman" panose="02020603050405020304" pitchFamily="18" charset="0"/>
              </a:rPr>
              <a:t> sætter sig selv i spil i arbejdet med prøvehandlinger.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nogle skoler sætter ledelsen sig selv i spil ved at deltage aktivt i aktionslæringsforløb med egne prøvehandlinger om organisatoriske forhold (fx hvordan de kan sikre en bedre overgang fra mellemtrin til udskoling, eller hvordan de kan skabe en bedre struktur for vejledernes rolle i projektet), hvor de fortæller om, hvad de selv finder udfordrende.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Ved selv at gå forrest sender lederne et signal om, at arbejdet skal prioriteres. Samtidig gør det, at pædagogisk personale oplever, at det bliver mindre grænseoverskridende at afprøve nye ting i praksis, fordi deres leder viser, at det er i orden at afprøve nye metoder med risiko for at fejle. </a:t>
            </a:r>
          </a:p>
          <a:p>
            <a:pPr marL="457200">
              <a:lnSpc>
                <a:spcPct val="107000"/>
              </a:lnSpc>
              <a:spcAft>
                <a:spcPts val="800"/>
              </a:spcAft>
            </a:pPr>
            <a:r>
              <a:rPr lang="da-DK" sz="1000" b="1" dirty="0">
                <a:effectLst/>
                <a:latin typeface="Verdana" panose="020B0604030504040204" pitchFamily="34" charset="0"/>
                <a:ea typeface="Verdana" panose="020B0604030504040204" pitchFamily="34" charset="0"/>
                <a:cs typeface="Times New Roman" panose="02020603050405020304" pitchFamily="18" charset="0"/>
              </a:rPr>
              <a:t>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da-DK" sz="1000" b="1" dirty="0">
                <a:effectLst/>
                <a:latin typeface="Verdana" panose="020B0604030504040204" pitchFamily="34" charset="0"/>
                <a:ea typeface="Verdana" panose="020B0604030504040204" pitchFamily="34" charset="0"/>
                <a:cs typeface="Times New Roman" panose="02020603050405020304" pitchFamily="18" charset="0"/>
              </a:rPr>
              <a:t>… lederne prioriterer at deltage i aktionslæring for på den måde at få et bedre indblik i udviklingsprocessen på skolen.</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Det er en fordel, når lederne deltager i teamenes drøftelser om prøvehandlinger eller besøger undervisningen og observerer, når prøvehandlinger gennemføres. Ved at se, hvordan pædagogisk personale arbejder med at skabe flere deltagelsesmuligheder, får ledelsen et bedre indblik i, hvilke forandringer aktionslæringsforløb skaber i praksis, men også hvordan de fremadrettet kan støtte pædagogisk personale i den videre proces med udviklingsarbejdet. Det er her vigtigt, at ledelsen på forhånd har klare aftaler med pædagogisk personale om, hvorfor de deltager i undervisningen, så de sikrer, at pædagogisk personale ikke oplever det som en kontrol af deres praksis.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07000"/>
              </a:lnSpc>
              <a:spcAft>
                <a:spcPts val="800"/>
              </a:spcAft>
            </a:pPr>
            <a:r>
              <a:rPr lang="da-DK" sz="1000" b="1" dirty="0">
                <a:effectLst/>
                <a:latin typeface="Verdana" panose="020B0604030504040204" pitchFamily="34" charset="0"/>
                <a:ea typeface="Verdana" panose="020B0604030504040204" pitchFamily="34" charset="0"/>
                <a:cs typeface="Times New Roman" panose="02020603050405020304" pitchFamily="18" charset="0"/>
              </a:rPr>
              <a:t>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lederne skaber rammerne for, at alt pædagogisk personale kan opbygge ny viden og have fælles dialoger med ledelsen om, hvordan viden kan omsættes i praksis.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mange skoler er der generelt en oplevelse af, at arbejdet med prøvehandlinger og kompetenceudvikling stadig er begrænset til enkelte teams eller klassetrin, der har deltaget i kompetenceudvikling. Det betyder, at store dele af skolen ikke er involveret i, hvordan udviklingsarbejdet med at skabe deltagelsesmuligheder for alle skrider frem, ligesom de heller ikke har mulighed for selv at bidrage til udviklingen.</a:t>
            </a:r>
          </a:p>
          <a:p>
            <a:pPr marL="742950" lvl="1" indent="-285750">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enkelte skoler har ledelsen prioriteret, at alt pædagogisk personale deltager i kursusforløbene. Her er oplevelsen blandt både ledere og pædagogisk personale, at den fælles deltagelse betyder, at man skaber et fælles sprog og afsæt for at tale om, hvordan læringsmiljøet kan styrkes på skolen. Det gør også, at man undgår, at udvalgte medarbejdere har ansvaret for at videreformidle, hvorfor det fx er vigtigt at arbejde med at skabe et fælles børnesyn. Ifølge vejledere kan det nemlig være en stor opgave at skulle overlevere denne type viden til kolleger, og der er risiko for de bliver opfattet som bedrevidende.</a:t>
            </a:r>
          </a:p>
          <a:p>
            <a:pPr marL="742950" lvl="1" indent="-285750">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Pædagogisk personale efterspørger generelt flere fælles dialoger om praksis, hvor ledelsen også deltager. Vejledere peger bl.a. på, at praktiske spørgsmål fylder for meget på afdelingsmøderne. Derfor er det væsentligt, at ledelsen forholder sig til, hvordan de kan rammesætte og deltage i flere fælles dialoger med pædagogisk personale i forhold til, hvordan viden fra kompetenceudvikling kan omsættes i skolens praksis.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5BBF7-0B0C-48D4-ABAA-EF360EF241C5}" type="datetime1">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19-06-2024</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51440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Uddybende noter: </a:t>
            </a:r>
          </a:p>
          <a:p>
            <a:pPr algn="just">
              <a:lnSpc>
                <a:spcPct val="107000"/>
              </a:lnSpc>
              <a:spcAft>
                <a:spcPts val="800"/>
              </a:spcAf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Evalueringen viser, at: </a:t>
            </a:r>
          </a:p>
          <a:p>
            <a:pPr algn="just">
              <a:lnSpc>
                <a:spcPct val="107000"/>
              </a:lnSpc>
              <a:spcAft>
                <a:spcPts val="800"/>
              </a:spcAf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lang="da-DK" sz="1800" b="1" dirty="0">
                <a:latin typeface="Quicksand"/>
                <a:ea typeface="Quicksand"/>
                <a:cs typeface="Quicksand"/>
                <a:sym typeface="Quicksand"/>
              </a:rPr>
              <a:t>Pædagogisk personale, som har deltaget i aktionslæringsforløb, i nogen grad oplever, at organiseringen på skolen understøtter deres arbejde.</a:t>
            </a: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Pædagogisk personale, som har angivet, at de har deltaget i et aktionslæringsforløb i regi af Den Mangfoldige Folkeskole, oplever kun i nogen grad, at organiseringen understøtter deres samarbejde om praksis. </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Seks ud af 10 angiver, at skolens organisering gør det muligt for dem at forberede, gennemføre og evaluere læringsaktiviteter sammen i deres team.</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Knap syv ud af 10 angiver, at skolens organisering understøtter, at de kan dele viden med kolleger om arbejdet med at skabe deltagelsesmuligheder for alle elever.</a:t>
            </a:r>
          </a:p>
          <a:p>
            <a:pPr marL="702900" lvl="2" indent="-342900" algn="just">
              <a:lnSpc>
                <a:spcPct val="107000"/>
              </a:lnSpc>
              <a:spcAft>
                <a:spcPts val="800"/>
              </a:spcAft>
              <a:buFont typeface="Arial" panose="020B0604020202020204" pitchFamily="34" charset="0"/>
              <a:buChar char="•"/>
              <a:tabLst>
                <a:tab pos="457200" algn="l"/>
              </a:tabLst>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En god organisering er en forudsætning for, at pædagogisk personale oplever at kunne samarbejde som team om at udvikle læringsmiljøer.</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Der er en klar sammenhæng mellem pædagogisk personales oplevelse af de organisatoriske rammer på skolen og deres vurdering af samarbejdet i det primære team. Pædagogisk personale, som oplever, at organiseringen understøtter, at de kan forberede, gennemføre og evaluere læringsaktiviteter sammen, oplever også i signifikant højere grad at samarbejde om elevernes læring og trivsel og udvikling af praksis. </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Blandt lederne er der også en klar forståelse af, at de organisatoriske rammer skal være til stede, hvis målsætningerne for Den Mangfoldige Folkeskole skal indfries. De peger blandt andet på, at arbejdet med prøvehandlinger skal sættes i system, så det bliver en naturlig del af skolernes hverdag. </a:t>
            </a:r>
          </a:p>
          <a:p>
            <a:pPr marL="702900" lvl="2" indent="-342900" algn="just">
              <a:lnSpc>
                <a:spcPct val="107000"/>
              </a:lnSpc>
              <a:spcAft>
                <a:spcPts val="800"/>
              </a:spcAft>
              <a:buFont typeface="Arial" panose="020B0604020202020204" pitchFamily="34" charset="0"/>
              <a:buChar char="•"/>
              <a:tabLst>
                <a:tab pos="457200" algn="l"/>
              </a:tabLst>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Der er forsat et uforløst potentiale i at inddrage skolens vejlederfunktioner mere aktivt i arbejdet med at skabe deltagelsesmuligheder for alle elever.</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tværs af skoler er der store forskelle på, hvilken rolle skolens ressourcepersoner og vejledere spiller i arbejdet med at skabe deltagelsesmuligheder for alle elever. Af spørgeskemaundersøgelsen fremgår det, at pædagogisk personale i varierende grad oplever at kunne få sparring og rådgivning fra skolens vejledere i arbejdet med at udvikle læringsmiljøerne. </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nogle skoler har de (med)ansvar for at understøtte pædagogisk personales arbejde med at omsætte ny viden til pædagogisk og didaktisk praksis. På andre skoler er de ikke tiltænkt en særlig rolle i forhold til at understøtte projektet og er ofte uvidende om de forløb, der gennemføres på skolen. </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I kraft af deres vejlederfunktion ligger de dog inde med meget relevant viden, der i høj grad kunne bruges til at facilitere læringssamtaler i teams og gennemføre didaktiske samtaler med pædagogisk personale om deres prøvehandlinger. På grund af deres berøring med mange forskellige klasser på skolerne, kan ressourcepersonerne også være med til at sikre, at erfaringer fra forskellige prøvehandlinger spredes. </a:t>
            </a:r>
          </a:p>
          <a:p>
            <a:pPr marL="702900" lvl="2"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Der er derfor fortsat et uforløst potentiale i at bringe eksisterende ressourcepersoner og vejledere tættere på udviklingsarbejdet og på den måske sikre synergi på tværs af alle de medarbejdere, der fra hver sin indgangsvinkel arbejder med at skabe flere deltagelsesmuligheder for alle elever. </a:t>
            </a:r>
          </a:p>
          <a:p>
            <a:pPr algn="just">
              <a:lnSpc>
                <a:spcPct val="107000"/>
              </a:lnSpc>
              <a:spcAft>
                <a:spcPts val="800"/>
              </a:spcAft>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800" b="0" dirty="0">
                <a:effectLst/>
                <a:latin typeface="Verdana" panose="020B0604030504040204" pitchFamily="34" charset="0"/>
                <a:ea typeface="Calibri" panose="020F0502020204030204" pitchFamily="34" charset="0"/>
                <a:cs typeface="Times New Roman" panose="02020603050405020304" pitchFamily="18" charset="0"/>
              </a:rPr>
              <a:t>Fremadrettet kan det styrke praksis, at… </a:t>
            </a:r>
          </a:p>
          <a:p>
            <a:pPr algn="just">
              <a:lnSpc>
                <a:spcPct val="107000"/>
              </a:lnSpc>
              <a:spcAft>
                <a:spcPts val="800"/>
              </a:spcAft>
            </a:pPr>
            <a:endParaRPr lang="da-DK" sz="1800" b="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lederne forholder sig til, hvordan kompetenceudvikling (fx møder med UCN om aktionslæring) kan integreres i hverdagen, så det ikke opleves som ’noget ekstra’.</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Både pædagogisk personale og ledere peger på, at det er vigtigt, at der er skemalagt tid, hvor pædagogisk personale kan arbejde med prøvehandlinger som en integreret del af deres eksisterende arbejde. Pædagogisk personale fortæller, at det er afgørende, at ledelsen sørger for, at det ikke bliver en ’byrde’ at deltage i kompetenceforløbene. De understreger, at det er vigtigt, at ledelsen sikrer, at kurserne placeres på tidspunkter, hvor man har energi til at deltage (fx ikke sent om eftermiddagen), og at man ikke skal læse store mængder baggrundsmaterialer som forberedelse. </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Det er derfor vigtigt, at ledelsen forholder sig til, hvordan de kan mindske barriererne for at komme godt i gang med aktionslæringsforløbene ved blot at sikre, at de har tid og overskud til at fordybe sig i dialogerne på kurserne og møderne. </a:t>
            </a:r>
          </a:p>
          <a:p>
            <a:pPr marL="360000" lvl="2" indent="0" algn="just">
              <a:lnSpc>
                <a:spcPct val="107000"/>
              </a:lnSpc>
              <a:spcAft>
                <a:spcPts val="800"/>
              </a:spcAft>
              <a:buFont typeface="Courier New" panose="02070309020205020404" pitchFamily="49" charset="0"/>
              <a:buNone/>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lederne tydeliggør over for pædagogisk personale, hvordan og i hvilket omfang de forventes at arbejde med prøvehandlinger. </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Flere ledere har arbejdet med at tydeliggøre over for teams, hvordan de skal arbejde med prøvehandlingerne. Ifølge lederne er det en vigtig forudsætning for, at arbejdet med prøvehandlinger ikke kun finder sted som enkelte nedslag, men derimod foregår i en cirkulær bevægelse i løbet af hele skoleåret. </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Konkrete eksempler på dette er, at lederne flere sted tager drøftelser med de enkelte teams om, hvad visionen for Den Mangfoldige Folkeskole betyder for deres daglige arbejde, at ledelsen sikrer, at der skemalægges tid til, at teams kan forberede og følge op på deres prøvehandlinger, og at ledelsen sikrer, at prøvehandlingerne bliver et fast indslag på mødedagsordener.</a:t>
            </a:r>
          </a:p>
          <a:p>
            <a:pPr marL="645750" lvl="2" indent="-285750" algn="just">
              <a:lnSpc>
                <a:spcPct val="107000"/>
              </a:lnSpc>
              <a:spcAft>
                <a:spcPts val="800"/>
              </a:spcAft>
              <a:buFont typeface="Courier New" panose="02070309020205020404" pitchFamily="49" charset="0"/>
              <a:buChar char="o"/>
            </a:pPr>
            <a:endParaRPr lang="da-DK" sz="1800" b="1" dirty="0">
              <a:effectLst/>
              <a:latin typeface="Verdana" panose="020B060403050404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da-DK" sz="1800" b="1" dirty="0">
                <a:effectLst/>
                <a:latin typeface="Verdana" panose="020B0604030504040204" pitchFamily="34" charset="0"/>
                <a:ea typeface="Calibri" panose="020F0502020204030204" pitchFamily="34" charset="0"/>
                <a:cs typeface="Times New Roman" panose="02020603050405020304" pitchFamily="18" charset="0"/>
              </a:rPr>
              <a:t>… drøfte med skolens PLC eller vejlederteam, hvordan de i endnu højere grad kan spille en rolle i arbejdet med at skabe deltagelsesmuligheder for alle elever.</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For at aktivere skolens ressourcepersoner og vejledere mere i arbejdet med at skabe forandring i praksis, er det væsentligt, at ledelsen har en dialog med vejlederne om, hvordan de kan indgå på en meningsfuld måde i praksisudviklingen. </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Her kan ledelsen blandt andet drøfte med vejlederne, hvordan de i fællesskab kan sikre, at pædagogisk personale i højere grad oplever at have adgang til vejledning, og hvordan de kan samarbejde på tværs af årgange og teams om at understøtte arbejdet fra forskellige vinkler (fx læsevejledere, AKT-vejledere og matematikvejledere).</a:t>
            </a:r>
          </a:p>
          <a:p>
            <a:pPr marL="645750" lvl="2" indent="-285750" algn="just">
              <a:lnSpc>
                <a:spcPct val="107000"/>
              </a:lnSpc>
              <a:spcAft>
                <a:spcPts val="800"/>
              </a:spcAft>
              <a:buFont typeface="Courier New" panose="02070309020205020404" pitchFamily="49" charset="0"/>
              <a:buChar char="o"/>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skoler, hvor vejlederne spiller en central rolle, oplever de dog også, at det er en svær opgave at skulle observere kollegernes undervisning og sparre med dem om emner som fx børnesyn og didaktik. Derfor er det afgørende, at ledelsen sikrer, at vejlederne har tydelig ledelsesopbakning og adgang til sparring fra dem, så de ikke oplever at stå alene med denne opgave.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5BBF7-0B0C-48D4-ABAA-EF360EF241C5}" type="datetime1">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19-06-2024</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30985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26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19511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da-DK" sz="1000" b="1" dirty="0">
                <a:latin typeface="Verdana" panose="020B0604030504040204" pitchFamily="34" charset="0"/>
                <a:ea typeface="Verdana" panose="020B0604030504040204" pitchFamily="34" charset="0"/>
              </a:rPr>
              <a:t>Uddybende noter</a:t>
            </a:r>
          </a:p>
          <a:p>
            <a:pPr lvl="1"/>
            <a:endParaRPr lang="da-DK" sz="1000" dirty="0">
              <a:latin typeface="Verdana" panose="020B0604030504040204" pitchFamily="34" charset="0"/>
              <a:ea typeface="Verdana" panose="020B0604030504040204" pitchFamily="34" charset="0"/>
            </a:endParaRPr>
          </a:p>
          <a:p>
            <a:pPr marL="522900" lvl="1" indent="-342900">
              <a:lnSpc>
                <a:spcPct val="107000"/>
              </a:lnSpc>
              <a:spcAft>
                <a:spcPts val="800"/>
              </a:spcAft>
              <a:buFont typeface="+mj-lt"/>
              <a:buAutoNum type="arabicPeriod"/>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Første del af evalueringen giver et indblik i </a:t>
            </a:r>
            <a:r>
              <a:rPr lang="da-DK" sz="1000" b="1" dirty="0">
                <a:effectLst/>
                <a:latin typeface="Verdana" panose="020B0604030504040204" pitchFamily="34" charset="0"/>
                <a:ea typeface="Verdana" panose="020B0604030504040204" pitchFamily="34" charset="0"/>
                <a:cs typeface="Times New Roman" panose="02020603050405020304" pitchFamily="18" charset="0"/>
              </a:rPr>
              <a:t>elevernes perspektiver</a:t>
            </a:r>
            <a:r>
              <a:rPr lang="da-DK" sz="1000" dirty="0">
                <a:effectLst/>
                <a:latin typeface="Verdana" panose="020B0604030504040204" pitchFamily="34" charset="0"/>
                <a:ea typeface="Verdana" panose="020B0604030504040204" pitchFamily="34" charset="0"/>
                <a:cs typeface="Times New Roman" panose="02020603050405020304" pitchFamily="18" charset="0"/>
              </a:rPr>
              <a:t>. I dette evalueringsrul har vi særligt fokus på at uddybe, hvilke forandringer eleverne oplever som følge af prøvehandlingerne. </a:t>
            </a:r>
          </a:p>
          <a:p>
            <a:pPr marL="522900" lvl="1" indent="-342900">
              <a:lnSpc>
                <a:spcPct val="107000"/>
              </a:lnSpc>
              <a:spcAft>
                <a:spcPts val="800"/>
              </a:spcAft>
              <a:buFont typeface="+mj-lt"/>
              <a:buAutoNum type="arabicPeriod"/>
              <a:tabLst>
                <a:tab pos="457200" algn="l"/>
              </a:tabLst>
            </a:pP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522900" lvl="1" indent="-342900">
              <a:lnSpc>
                <a:spcPct val="107000"/>
              </a:lnSpc>
              <a:spcAft>
                <a:spcPts val="800"/>
              </a:spcAft>
              <a:buFont typeface="+mj-lt"/>
              <a:buAutoNum type="arabicPeriod"/>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I anden del kan I læse om, hvilke </a:t>
            </a:r>
            <a:r>
              <a:rPr lang="da-DK" sz="1000" b="1" dirty="0">
                <a:effectLst/>
                <a:latin typeface="Verdana" panose="020B0604030504040204" pitchFamily="34" charset="0"/>
                <a:ea typeface="Verdana" panose="020B0604030504040204" pitchFamily="34" charset="0"/>
                <a:cs typeface="Times New Roman" panose="02020603050405020304" pitchFamily="18" charset="0"/>
              </a:rPr>
              <a:t>tegn på forandring</a:t>
            </a:r>
            <a:r>
              <a:rPr lang="da-DK" sz="1000" dirty="0">
                <a:effectLst/>
                <a:latin typeface="Verdana" panose="020B0604030504040204" pitchFamily="34" charset="0"/>
                <a:ea typeface="Verdana" panose="020B0604030504040204" pitchFamily="34" charset="0"/>
                <a:cs typeface="Times New Roman" panose="02020603050405020304" pitchFamily="18" charset="0"/>
              </a:rPr>
              <a:t>, som ses i skolernes praksis. Afsnittet stiller skarpt på de tværgående erfaringer med at arbejde med aktionslæring.</a:t>
            </a:r>
          </a:p>
          <a:p>
            <a:pPr marL="522900" lvl="1" indent="-342900">
              <a:lnSpc>
                <a:spcPct val="107000"/>
              </a:lnSpc>
              <a:spcAft>
                <a:spcPts val="800"/>
              </a:spcAft>
              <a:buFont typeface="+mj-lt"/>
              <a:buAutoNum type="arabicPeriod"/>
              <a:tabLst>
                <a:tab pos="457200" algn="l"/>
              </a:tabLst>
            </a:pP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522900" lvl="1" indent="-342900">
              <a:lnSpc>
                <a:spcPct val="107000"/>
              </a:lnSpc>
              <a:spcAft>
                <a:spcPts val="800"/>
              </a:spcAft>
              <a:buFont typeface="+mj-lt"/>
              <a:buAutoNum type="arabicPeriod"/>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Tredje del præsenterer resultater vedr. det pædagogiske personales </a:t>
            </a:r>
            <a:r>
              <a:rPr lang="da-DK" sz="1000" b="1" dirty="0">
                <a:effectLst/>
                <a:latin typeface="Verdana" panose="020B0604030504040204" pitchFamily="34" charset="0"/>
                <a:ea typeface="Verdana" panose="020B0604030504040204" pitchFamily="34" charset="0"/>
                <a:cs typeface="Times New Roman" panose="02020603050405020304" pitchFamily="18" charset="0"/>
              </a:rPr>
              <a:t>samarbejde og kapacitet</a:t>
            </a:r>
            <a:r>
              <a:rPr lang="da-DK" sz="1000" dirty="0">
                <a:effectLst/>
                <a:latin typeface="Verdana" panose="020B0604030504040204" pitchFamily="34" charset="0"/>
                <a:ea typeface="Verdana" panose="020B0604030504040204" pitchFamily="34" charset="0"/>
                <a:cs typeface="Times New Roman" panose="02020603050405020304" pitchFamily="18" charset="0"/>
              </a:rPr>
              <a:t> i forbindelse med udviklingen af læringsmiljøerne. </a:t>
            </a:r>
          </a:p>
          <a:p>
            <a:pPr marL="522900" lvl="1" indent="-342900">
              <a:lnSpc>
                <a:spcPct val="107000"/>
              </a:lnSpc>
              <a:spcAft>
                <a:spcPts val="800"/>
              </a:spcAft>
              <a:buFont typeface="+mj-lt"/>
              <a:buAutoNum type="arabicPeriod"/>
              <a:tabLst>
                <a:tab pos="457200" algn="l"/>
              </a:tabLst>
            </a:pP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522900" lvl="1" indent="-342900">
              <a:lnSpc>
                <a:spcPct val="107000"/>
              </a:lnSpc>
              <a:spcAft>
                <a:spcPts val="800"/>
              </a:spcAft>
              <a:buFont typeface="+mj-lt"/>
              <a:buAutoNum type="arabicPeriod"/>
              <a:tabLst>
                <a:tab pos="457200" algn="l"/>
              </a:tabLst>
            </a:pPr>
            <a:r>
              <a:rPr lang="da-DK" sz="1000" dirty="0">
                <a:effectLst/>
                <a:latin typeface="Verdana" panose="020B0604030504040204" pitchFamily="34" charset="0"/>
                <a:ea typeface="Verdana" panose="020B0604030504040204" pitchFamily="34" charset="0"/>
                <a:cs typeface="Times New Roman" panose="02020603050405020304" pitchFamily="18" charset="0"/>
              </a:rPr>
              <a:t>I den fjerede og sidst del af evalueringen præsenterer vi resultater om </a:t>
            </a:r>
            <a:r>
              <a:rPr lang="da-DK" sz="1000" b="1" dirty="0">
                <a:effectLst/>
                <a:latin typeface="Verdana" panose="020B0604030504040204" pitchFamily="34" charset="0"/>
                <a:ea typeface="Verdana" panose="020B0604030504040204" pitchFamily="34" charset="0"/>
                <a:cs typeface="Times New Roman" panose="02020603050405020304" pitchFamily="18" charset="0"/>
              </a:rPr>
              <a:t>rammer, organisering og ledelse</a:t>
            </a:r>
            <a:r>
              <a:rPr lang="da-DK" sz="1000" dirty="0">
                <a:effectLst/>
                <a:latin typeface="Verdana" panose="020B0604030504040204" pitchFamily="34" charset="0"/>
                <a:ea typeface="Verdana" panose="020B0604030504040204" pitchFamily="34" charset="0"/>
                <a:cs typeface="Times New Roman" panose="02020603050405020304" pitchFamily="18" charset="0"/>
              </a:rPr>
              <a:t>, herunder hvordan lederne på skolerne arbejder med at sætte ledelsesmæssig retning og skabe de rette rammer for praksisudviklingen. </a:t>
            </a:r>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595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ts val="1300"/>
              </a:lnSpc>
            </a:pPr>
            <a:r>
              <a:rPr lang="da-DK" sz="1000" b="1" kern="1200" baseline="0" dirty="0">
                <a:solidFill>
                  <a:srgbClr val="000000"/>
                </a:solidFill>
                <a:effectLst/>
                <a:latin typeface="Verdana" panose="020B0604030504040204" pitchFamily="34" charset="0"/>
                <a:ea typeface="Verdana" panose="020B0604030504040204" pitchFamily="34" charset="0"/>
                <a:cs typeface="+mn-cs"/>
              </a:rPr>
              <a:t>Uddybende noter: </a:t>
            </a:r>
          </a:p>
          <a:p>
            <a:pPr marL="0">
              <a:lnSpc>
                <a:spcPts val="1300"/>
              </a:lnSpc>
            </a:pPr>
            <a:endParaRPr lang="da-DK" sz="1000" b="1" kern="1200" baseline="0" dirty="0">
              <a:solidFill>
                <a:srgbClr val="000000"/>
              </a:solidFill>
              <a:effectLst/>
              <a:latin typeface="Verdana" panose="020B0604030504040204" pitchFamily="34" charset="0"/>
              <a:ea typeface="Verdana" panose="020B0604030504040204" pitchFamily="34" charset="0"/>
              <a:cs typeface="+mn-cs"/>
            </a:endParaRPr>
          </a:p>
          <a:p>
            <a:pPr>
              <a:lnSpc>
                <a:spcPct val="107000"/>
              </a:lnSpc>
              <a:spcAft>
                <a:spcPts val="800"/>
              </a:spcAft>
            </a:pPr>
            <a:r>
              <a:rPr lang="da-DK" sz="1000" dirty="0">
                <a:effectLst/>
                <a:latin typeface="Verdana" panose="020B0604030504040204" pitchFamily="34" charset="0"/>
                <a:ea typeface="Calibri" panose="020F0502020204030204" pitchFamily="34" charset="0"/>
                <a:cs typeface="Times New Roman" panose="02020603050405020304" pitchFamily="18" charset="0"/>
              </a:rPr>
              <a:t>Dette evalueringsrul er det andet ud af tre evalueringsrul og bygger på resultater fra dataindsamling i foråret 2024.</a:t>
            </a:r>
          </a:p>
          <a:p>
            <a:pPr>
              <a:lnSpc>
                <a:spcPct val="107000"/>
              </a:lnSpc>
              <a:spcAft>
                <a:spcPts val="800"/>
              </a:spcAft>
            </a:pP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dirty="0">
                <a:effectLst/>
                <a:latin typeface="Verdana" panose="020B0604030504040204" pitchFamily="34" charset="0"/>
                <a:ea typeface="Calibri" panose="020F0502020204030204" pitchFamily="34" charset="0"/>
                <a:cs typeface="Times New Roman" panose="02020603050405020304" pitchFamily="18" charset="0"/>
              </a:rPr>
              <a:t>Data i andet evalueringsrul er indsamlet ved hjælp af en række forskellige kvalitative og kvantitative datakilder, som har haft til formål at komme tæt på praksis:</a:t>
            </a:r>
          </a:p>
          <a:p>
            <a:pPr>
              <a:lnSpc>
                <a:spcPct val="107000"/>
              </a:lnSpc>
              <a:spcAft>
                <a:spcPts val="800"/>
              </a:spcAft>
            </a:pPr>
            <a:endParaRPr lang="da-DK" sz="10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Spørgeskema</a:t>
            </a:r>
          </a:p>
          <a:p>
            <a:pPr marL="171450" indent="-171450">
              <a:lnSpc>
                <a:spcPct val="107000"/>
              </a:lnSpc>
              <a:spcAft>
                <a:spcPts val="800"/>
              </a:spcAft>
              <a:buFont typeface="Arial" panose="020B0604020202020204" pitchFamily="34" charset="0"/>
              <a:buChar char="•"/>
            </a:pPr>
            <a:r>
              <a:rPr lang="da-DK" sz="1000" dirty="0">
                <a:effectLst/>
                <a:latin typeface="Verdana" panose="020B0604030504040204" pitchFamily="34" charset="0"/>
                <a:ea typeface="Calibri" panose="020F0502020204030204" pitchFamily="34" charset="0"/>
                <a:cs typeface="Times New Roman" panose="02020603050405020304" pitchFamily="18" charset="0"/>
              </a:rPr>
              <a:t>Pædagogisk personale og ledere på skoler i de 11 nordjyske kommuner har besvaret et spørgeskema omkring:</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samarbejde i professionelle læringsfællesskaber</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motivation, viden og kompetencer til at skabe deltagelsesmuligheder</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skolens børnesyn</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organisering og fysiske rammer</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vurdering af ledelsesunderstøttelse </a:t>
            </a:r>
          </a:p>
          <a:p>
            <a:pPr>
              <a:lnSpc>
                <a:spcPct val="107000"/>
              </a:lnSpc>
              <a:spcAft>
                <a:spcPts val="800"/>
              </a:spcAft>
            </a:pPr>
            <a:endParaRPr lang="da-DK" sz="10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Dialogværktøjer</a:t>
            </a:r>
          </a:p>
          <a:p>
            <a:pPr marL="171450" indent="-171450">
              <a:lnSpc>
                <a:spcPct val="107000"/>
              </a:lnSpc>
              <a:spcAft>
                <a:spcPts val="800"/>
              </a:spcAft>
              <a:buFont typeface="Arial" panose="020B0604020202020204" pitchFamily="34" charset="0"/>
              <a:buChar char="•"/>
            </a:pPr>
            <a:r>
              <a:rPr lang="da-DK" sz="1000" dirty="0">
                <a:effectLst/>
                <a:latin typeface="Verdana" panose="020B0604030504040204" pitchFamily="34" charset="0"/>
                <a:ea typeface="Calibri" panose="020F0502020204030204" pitchFamily="34" charset="0"/>
                <a:cs typeface="Times New Roman" panose="02020603050405020304" pitchFamily="18" charset="0"/>
              </a:rPr>
              <a:t>Fire teams har gennemført refleksive dialoger ved hjælp af dialogværktøjer. Udvalgte teams på følgende skoler har anvendt dialogværktøjerne: Skolegades Skole, Thorup-Klim Skole, Bymarkskolen, Vejgaard Østre Skole. </a:t>
            </a:r>
          </a:p>
          <a:p>
            <a:pPr>
              <a:lnSpc>
                <a:spcPct val="107000"/>
              </a:lnSpc>
              <a:spcAft>
                <a:spcPts val="800"/>
              </a:spcAft>
            </a:pPr>
            <a:endParaRPr lang="da-DK" sz="10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Fem kommuner har deltaget som case-kommune i andet evalueringsrul:</a:t>
            </a:r>
            <a:r>
              <a:rPr lang="da-DK" sz="1000" dirty="0">
                <a:effectLst/>
                <a:latin typeface="Verdana" panose="020B0604030504040204" pitchFamily="34" charset="0"/>
                <a:ea typeface="Calibri" panose="020F0502020204030204" pitchFamily="34" charset="0"/>
                <a:cs typeface="Times New Roman" panose="02020603050405020304" pitchFamily="18" charset="0"/>
              </a:rPr>
              <a:t> Vesthimmerland, Mariagerfjord, Brønderslev, Aalborg og Jammerbugt.</a:t>
            </a:r>
          </a:p>
          <a:p>
            <a:pPr>
              <a:lnSpc>
                <a:spcPct val="107000"/>
              </a:lnSpc>
              <a:spcAft>
                <a:spcPts val="800"/>
              </a:spcAft>
            </a:pPr>
            <a:endParaRPr lang="da-DK" sz="10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000" b="1" dirty="0">
                <a:effectLst/>
                <a:latin typeface="Verdana" panose="020B0604030504040204" pitchFamily="34" charset="0"/>
                <a:ea typeface="Calibri" panose="020F0502020204030204" pitchFamily="34" charset="0"/>
                <a:cs typeface="Times New Roman" panose="02020603050405020304" pitchFamily="18" charset="0"/>
              </a:rPr>
              <a:t>Casebesøg på skoler</a:t>
            </a:r>
          </a:p>
          <a:p>
            <a:pPr marL="171450" indent="-171450">
              <a:lnSpc>
                <a:spcPct val="107000"/>
              </a:lnSpc>
              <a:spcAft>
                <a:spcPts val="800"/>
              </a:spcAft>
              <a:buFont typeface="Arial" panose="020B0604020202020204" pitchFamily="34" charset="0"/>
              <a:buChar char="•"/>
            </a:pPr>
            <a:r>
              <a:rPr lang="da-DK" sz="1000" dirty="0">
                <a:effectLst/>
                <a:latin typeface="Verdana" panose="020B0604030504040204" pitchFamily="34" charset="0"/>
                <a:ea typeface="Calibri" panose="020F0502020204030204" pitchFamily="34" charset="0"/>
                <a:cs typeface="Times New Roman" panose="02020603050405020304" pitchFamily="18" charset="0"/>
              </a:rPr>
              <a:t>Rambøll har gennemført casebesøg på fem skoler i de fem udvalgte kommuner: Aars Skole, Mariager Skole, Dronninglund Skole, Nibe Skole og Fjerritslev Skole. På skolerne har vi talt med elever, pædagogisk personale, vejledere og skoleledelse. </a:t>
            </a:r>
          </a:p>
          <a:p>
            <a:pPr marL="351450" lvl="1" indent="-171450">
              <a:lnSpc>
                <a:spcPct val="107000"/>
              </a:lnSpc>
              <a:spcAft>
                <a:spcPts val="800"/>
              </a:spcAft>
              <a:buFont typeface="Courier New" panose="02070309020205020404" pitchFamily="49" charset="0"/>
              <a:buChar char="o"/>
            </a:pPr>
            <a:r>
              <a:rPr lang="da-DK" sz="1000" dirty="0">
                <a:effectLst/>
                <a:latin typeface="Verdana" panose="020B0604030504040204" pitchFamily="34" charset="0"/>
                <a:ea typeface="Calibri" panose="020F0502020204030204" pitchFamily="34" charset="0"/>
                <a:cs typeface="Times New Roman" panose="02020603050405020304" pitchFamily="18" charset="0"/>
              </a:rPr>
              <a:t>Observationer af undervisning er sket som led i besøg på skolerne, hvor Rambøll deltog i undervisningen hos de elever, som efterfølgende blev interviewet.</a:t>
            </a:r>
          </a:p>
          <a:p>
            <a:pPr>
              <a:lnSpc>
                <a:spcPct val="107000"/>
              </a:lnSpc>
              <a:spcAft>
                <a:spcPts val="800"/>
              </a:spcAft>
            </a:pPr>
            <a:endParaRPr lang="da-DK" sz="10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800" b="1" dirty="0">
                <a:effectLst/>
                <a:latin typeface="Verdana" panose="020B0604030504040204" pitchFamily="34" charset="0"/>
                <a:ea typeface="Calibri" panose="020F0502020204030204" pitchFamily="34" charset="0"/>
                <a:cs typeface="Times New Roman" panose="02020603050405020304" pitchFamily="18" charset="0"/>
              </a:rPr>
              <a:t>Valideringsworkshops</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da-DK" sz="1800" dirty="0">
                <a:effectLst/>
                <a:latin typeface="Verdana" panose="020B0604030504040204" pitchFamily="34" charset="0"/>
                <a:ea typeface="Calibri" panose="020F0502020204030204" pitchFamily="34" charset="0"/>
                <a:cs typeface="Times New Roman" panose="02020603050405020304" pitchFamily="18" charset="0"/>
              </a:rPr>
              <a:t>Rambøll har gennemført valideringsworkshops med repræsentanter (pædagogisk personale, vejledere og ledere) fra fem forskellige skoler inden for de fem udvalgte kommuner. Det vil sige, at 15-18 repræsentanter i alt (pædagogisk personale, vejledere og ledere) fra hver af de fem kommuner deltog i valideringsworkshops.</a:t>
            </a:r>
          </a:p>
          <a:p>
            <a:pPr algn="just">
              <a:lnSpc>
                <a:spcPct val="107000"/>
              </a:lnSpc>
              <a:spcAft>
                <a:spcPts val="800"/>
              </a:spcAf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Data er indsamlet i februar-maj 2024 og afspejler derfor praksisudviklingen, som den så ud på daværende tidspunkt.</a:t>
            </a:r>
          </a:p>
          <a:p>
            <a:pPr marL="139700" indent="0">
              <a:buNone/>
            </a:pPr>
            <a:endParaRPr lang="da-DK"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0184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85217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endParaRPr lang="da-DK" dirty="0"/>
          </a:p>
        </p:txBody>
      </p:sp>
    </p:spTree>
    <p:extLst>
      <p:ext uri="{BB962C8B-B14F-4D97-AF65-F5344CB8AC3E}">
        <p14:creationId xmlns:p14="http://schemas.microsoft.com/office/powerpoint/2010/main" val="402041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sz="1000" b="1" dirty="0">
                <a:latin typeface="Verdana" panose="020B0604030504040204" pitchFamily="34" charset="0"/>
                <a:ea typeface="Verdana" panose="020B0604030504040204" pitchFamily="34" charset="0"/>
              </a:rPr>
              <a:t>Uddybende noter: </a:t>
            </a:r>
          </a:p>
          <a:p>
            <a:pPr marL="0" indent="0">
              <a:buFont typeface="Arial" panose="020B0604020202020204" pitchFamily="34" charset="0"/>
              <a:buNone/>
            </a:pPr>
            <a:endParaRPr lang="da-DK" sz="1000" b="0" dirty="0">
              <a:latin typeface="Verdana" panose="020B0604030504040204" pitchFamily="34" charset="0"/>
              <a:ea typeface="Verdana" panose="020B0604030504040204" pitchFamily="34" charset="0"/>
            </a:endParaRPr>
          </a:p>
          <a:p>
            <a:pPr algn="just">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I dette evalueringsrul har vi undersøgt, hvordan og i hvilken grad eleverne oplever, at de forskellige prøvehandlinger bidrager til at skabe bedre læringsmiljøer, hvor der er deltagelsesmuligheder for alle. </a:t>
            </a:r>
          </a:p>
          <a:p>
            <a:pPr algn="just">
              <a:lnSpc>
                <a:spcPct val="107000"/>
              </a:lnSpc>
              <a:spcAft>
                <a:spcPts val="800"/>
              </a:spcAf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800" dirty="0">
                <a:effectLst/>
                <a:latin typeface="Verdana" panose="020B0604030504040204" pitchFamily="34" charset="0"/>
                <a:ea typeface="Calibri" panose="020F0502020204030204" pitchFamily="34" charset="0"/>
                <a:cs typeface="Times New Roman" panose="02020603050405020304" pitchFamily="18" charset="0"/>
              </a:rPr>
              <a:t>Konkret har vi bedt eleverne om at forholde sig til de specifikke prøvehandlinger, som er afprøvet i deres klasse. Følgende tre opmærksomhedspunkter kan udledes på baggrund af interviewene med eleverne: </a:t>
            </a:r>
          </a:p>
          <a:p>
            <a:pPr>
              <a:lnSpc>
                <a:spcPct val="107000"/>
              </a:lnSpc>
              <a:spcAft>
                <a:spcPts val="800"/>
              </a:spcAft>
            </a:pP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a-DK" sz="1000" b="1" dirty="0">
                <a:effectLst/>
                <a:latin typeface="Verdana" panose="020B0604030504040204" pitchFamily="34" charset="0"/>
                <a:ea typeface="Calibri" panose="020F0502020204030204" pitchFamily="34" charset="0"/>
                <a:cs typeface="Times New Roman" panose="02020603050405020304" pitchFamily="18" charset="0"/>
              </a:rPr>
              <a:t>Forandringer i læringsmiljøet er ofte begrænset til enkelte fag eller timer</a:t>
            </a:r>
          </a:p>
          <a:p>
            <a:pPr marL="522900" lvl="1" indent="-342900">
              <a:lnSpc>
                <a:spcPct val="107000"/>
              </a:lnSpc>
              <a:spcAft>
                <a:spcPts val="800"/>
              </a:spcAft>
              <a:buFont typeface="Arial" panose="020B0604020202020204" pitchFamily="34" charset="0"/>
              <a:buChar char="•"/>
            </a:pPr>
            <a:r>
              <a:rPr lang="da-DK" sz="1000" dirty="0">
                <a:effectLst/>
                <a:latin typeface="Verdana" panose="020B0604030504040204" pitchFamily="34" charset="0"/>
                <a:ea typeface="Calibri" panose="020F0502020204030204" pitchFamily="34" charset="0"/>
                <a:cs typeface="Times New Roman" panose="02020603050405020304" pitchFamily="18" charset="0"/>
              </a:rPr>
              <a:t>Eleverne fortæller generelt, at der fortsat er meget stor forskel på det pædagogiske personales praksis i timerne. Ofte er prøvehandlinger afprøvet i specifikke fag eller af specifikke lærere, og det gør, at eleverne ikke oplever et mere generelt løft af læringsmiljøet.  </a:t>
            </a:r>
          </a:p>
          <a:p>
            <a:pPr marL="5229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Elevernes oplevelser af forandringer er derfor tæt koblet til størrelsen på pædagogisk personales prøvehandlinger. Når pædagogisk personale eksperimenterer med små og afgrænsede prøvehandlinger i en kort periode, vil eleverne ofte opleve en tilsvarende begrænset forandring i undervisningen. </a:t>
            </a:r>
            <a:br>
              <a:rPr lang="da-DK" sz="1000"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a-DK" sz="1000" b="1" dirty="0">
                <a:effectLst/>
                <a:latin typeface="Verdana" panose="020B0604030504040204" pitchFamily="34" charset="0"/>
                <a:ea typeface="Calibri" panose="020F0502020204030204" pitchFamily="34" charset="0"/>
                <a:cs typeface="Times New Roman" panose="02020603050405020304" pitchFamily="18" charset="0"/>
              </a:rPr>
              <a:t>Når prøvehandlinger vedrører enkelte elever, kommer det sjældent hele klassen til gavn</a:t>
            </a:r>
          </a:p>
          <a:p>
            <a:pPr marL="5229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I mange teams har pædagogisk personale afprøvet prøvehandlinger, som vedrører enkelte elever med behov for ekstra støtte eller opmærksomhed. Når prøvehandlingen ikke vedrører alle elever, vil den brede elevgruppe ofte heller ikke mærke en stor forandring i læringsmiljøet. </a:t>
            </a:r>
            <a:br>
              <a:rPr lang="da-DK" sz="1000" dirty="0">
                <a:effectLst/>
                <a:latin typeface="Verdana" panose="020B0604030504040204" pitchFamily="34" charset="0"/>
                <a:ea typeface="Calibri" panose="020F0502020204030204" pitchFamily="34" charset="0"/>
                <a:cs typeface="Times New Roman" panose="02020603050405020304" pitchFamily="18" charset="0"/>
              </a:rPr>
            </a:br>
            <a:endParaRPr lang="da-DK" sz="10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a-DK" sz="1000" b="1" dirty="0">
                <a:effectLst/>
                <a:latin typeface="Verdana" panose="020B0604030504040204" pitchFamily="34" charset="0"/>
                <a:ea typeface="Calibri" panose="020F0502020204030204" pitchFamily="34" charset="0"/>
                <a:cs typeface="Times New Roman" panose="02020603050405020304" pitchFamily="18" charset="0"/>
              </a:rPr>
              <a:t>Eleverne bliver sjældent involveret i evalueringen af prøvehandlinger, men har meget på hjerte</a:t>
            </a:r>
            <a:endParaRPr lang="da-DK" sz="1000" b="1" kern="1200" dirty="0">
              <a:effectLst/>
              <a:latin typeface="Verdana" panose="020B0604030504040204" pitchFamily="34" charset="0"/>
              <a:ea typeface="Calibri" panose="020F0502020204030204" pitchFamily="34" charset="0"/>
              <a:cs typeface="Times New Roman" panose="02020603050405020304" pitchFamily="18" charset="0"/>
            </a:endParaRPr>
          </a:p>
          <a:p>
            <a:pPr marL="522900" lvl="1" indent="-342900">
              <a:lnSpc>
                <a:spcPct val="107000"/>
              </a:lnSpc>
              <a:spcAft>
                <a:spcPts val="800"/>
              </a:spcAft>
              <a:buFont typeface="Arial" panose="020B0604020202020204" pitchFamily="34" charset="0"/>
              <a:buChar char="•"/>
            </a:pPr>
            <a:r>
              <a:rPr lang="da-DK" sz="1800" dirty="0">
                <a:effectLst/>
                <a:latin typeface="Verdana" panose="020B0604030504040204" pitchFamily="34" charset="0"/>
                <a:ea typeface="Calibri" panose="020F0502020204030204" pitchFamily="34" charset="0"/>
                <a:cs typeface="Times New Roman" panose="02020603050405020304" pitchFamily="18" charset="0"/>
              </a:rPr>
              <a:t>Eleverne oplever sjældent at blive involveret i evalueringen af undervisningen og de konkrete prøvehandlinger. Flere fortæller dog, at de ikke nødvendigvis oplever, at prøvehandlingerne fungerer optimalt, eller har konkrete forslag til, hvordan de kunne forbedres. De har således mange perspektiver på undervisningen, som de dog sjældent oplever, at de får mulighed for at udtrykke. </a:t>
            </a:r>
          </a:p>
          <a:p>
            <a:pPr marL="342900" lvl="0" indent="-342900">
              <a:lnSpc>
                <a:spcPct val="107000"/>
              </a:lnSpc>
              <a:spcAft>
                <a:spcPts val="800"/>
              </a:spcAft>
              <a:buFont typeface="Arial" panose="020B0604020202020204" pitchFamily="34" charset="0"/>
              <a:buChar char="•"/>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da-DK" sz="1800" dirty="0">
                <a:effectLst/>
                <a:latin typeface="Verdana" panose="020B0604030504040204" pitchFamily="34" charset="0"/>
                <a:ea typeface="Calibri" panose="020F0502020204030204" pitchFamily="34" charset="0"/>
                <a:cs typeface="Times New Roman" panose="02020603050405020304" pitchFamily="18" charset="0"/>
              </a:rPr>
              <a:t>På de kommende sider præsenteres to eksempler på prøvehandlinger. Prøvehandlingerne er udvalgt for at give et konkret indblik i skolernes arbejde og for at illustrere, at eleverne både oplever fordele og ulemper ved prøvehandlingerne, som er vigtige at forholde sig til i udviklingsarbejdet. </a:t>
            </a:r>
          </a:p>
          <a:p>
            <a:pPr marL="0" lvl="0" indent="0">
              <a:lnSpc>
                <a:spcPct val="107000"/>
              </a:lnSpc>
              <a:spcAft>
                <a:spcPts val="800"/>
              </a:spcAft>
              <a:buFont typeface="Arial" panose="020B0604020202020204" pitchFamily="34" charset="0"/>
              <a:buNone/>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19-06-2024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8580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pPr>
            <a:endParaRPr lang="da-DK" sz="1000" baseline="0">
              <a:latin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5BBF7-0B0C-48D4-ABAA-EF360EF241C5}" type="datetime1">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19-06-2024</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249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pPr>
            <a:endParaRPr lang="da-DK" sz="1000" baseline="0" dirty="0">
              <a:latin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5BBF7-0B0C-48D4-ABAA-EF360EF241C5}" type="datetime1">
              <a:rPr kumimoji="0" lang="da-DK"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19-06-2024</a:t>
            </a:fld>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1972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emf"/></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19-06-2024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19-06-2024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19-06-2024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19-06-2024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19-06-2024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19-06-2024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5"/>
            <a:ext cx="9774384"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1"/>
            <a:ext cx="9773924"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9" name="Slide Number Placeholder 5"/>
          <p:cNvSpPr>
            <a:spLocks noGrp="1"/>
          </p:cNvSpPr>
          <p:nvPr>
            <p:ph type="sldNum" sz="quarter" idx="4"/>
          </p:nvPr>
        </p:nvSpPr>
        <p:spPr>
          <a:xfrm>
            <a:off x="10908620" y="6283328"/>
            <a:ext cx="480001" cy="155575"/>
          </a:xfrm>
          <a:prstGeom prst="rect">
            <a:avLst/>
          </a:prstGeom>
        </p:spPr>
        <p:txBody>
          <a:bodyPr vert="horz" wrap="square" lIns="0" tIns="0" rIns="0" bIns="0" numCol="1" anchor="ctr" anchorCtr="0" compatLnSpc="1">
            <a:prstTxWarp prst="textNoShape">
              <a:avLst/>
            </a:prstTxWarp>
          </a:bodyPr>
          <a:lstStyle>
            <a:lvl1pPr algn="r">
              <a:defRPr sz="257">
                <a:solidFill>
                  <a:schemeClr val="tx1"/>
                </a:solidFill>
              </a:defRPr>
            </a:lvl1p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13F78D9-42B8-43DD-B9D4-11FA41011F45}" type="datetime1">
              <a:rPr lang="en-GB" smtClean="0"/>
              <a:t>19/06/2024</a:t>
            </a:fld>
            <a:endParaRPr lang="en-GB"/>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350" y="1633992"/>
            <a:ext cx="1797025" cy="2906915"/>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206217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3923"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463"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1289747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4382" cy="681390"/>
          </a:xfrm>
        </p:spPr>
        <p:txBody>
          <a:bodyPr tIns="0" anchor="t" anchorCtr="0"/>
          <a:lstStyle>
            <a:lvl1pPr>
              <a:defRPr sz="1539" cap="all" spc="-48" baseline="0" smtClean="0">
                <a:solidFill>
                  <a:schemeClr val="tx2"/>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923" cy="1254271"/>
          </a:xfrm>
        </p:spPr>
        <p:txBody>
          <a:bodyPr lIns="0"/>
          <a:lstStyle>
            <a:lvl1pPr marL="0" indent="0">
              <a:lnSpc>
                <a:spcPct val="100000"/>
              </a:lnSpc>
              <a:spcAft>
                <a:spcPts val="0"/>
              </a:spcAft>
              <a:buFontTx/>
              <a:buNone/>
              <a:defRPr sz="1539" b="1" cap="all" spc="-48" baseline="0" smtClean="0">
                <a:solidFill>
                  <a:schemeClr val="bg1"/>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solidFill>
                  <a:schemeClr val="bg1"/>
                </a:solidFill>
              </a:defRPr>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7800529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1539">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39E358D6-2C07-4588-BB20-50FD0000CCEB}" type="datetime1">
              <a:rPr lang="en-GB" smtClean="0"/>
              <a:t>19/06/2024</a:t>
            </a:fld>
            <a:endParaRPr lang="en-GB"/>
          </a:p>
        </p:txBody>
      </p:sp>
    </p:spTree>
    <p:extLst>
      <p:ext uri="{BB962C8B-B14F-4D97-AF65-F5344CB8AC3E}">
        <p14:creationId xmlns:p14="http://schemas.microsoft.com/office/powerpoint/2010/main" val="1245930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8"/>
            <a:ext cx="4886960" cy="5254627"/>
          </a:xfrm>
        </p:spPr>
        <p:txBody>
          <a:bodyPr/>
          <a:lstStyle>
            <a:lvl1pPr>
              <a:defRPr>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E6892AED-DD77-42C7-BB42-12F75B7E66E8}" type="datetime1">
              <a:rPr lang="en-GB" smtClean="0"/>
              <a:t>19/06/2024</a:t>
            </a:fld>
            <a:endParaRPr lang="en-GB"/>
          </a:p>
        </p:txBody>
      </p:sp>
    </p:spTree>
    <p:extLst>
      <p:ext uri="{BB962C8B-B14F-4D97-AF65-F5344CB8AC3E}">
        <p14:creationId xmlns:p14="http://schemas.microsoft.com/office/powerpoint/2010/main" val="14005564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7" y="453496"/>
            <a:ext cx="10590003" cy="748626"/>
          </a:xfrm>
        </p:spPr>
        <p:txBody>
          <a:bodyPr/>
          <a:lstStyle>
            <a:lvl1pPr>
              <a:defRPr>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116075" indent="-116075">
              <a:buFont typeface="+mj-lt"/>
              <a:buAutoNum type="arabicPeriod"/>
              <a:defRPr sz="449" b="1" cap="all" baseline="0">
                <a:solidFill>
                  <a:schemeClr val="bg1"/>
                </a:solidFill>
              </a:defRPr>
            </a:lvl1pPr>
            <a:lvl2pPr marL="201095" indent="-85020">
              <a:defRPr sz="449"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CD4A6F46-B6F7-4994-AAE4-379699F66888}" type="datetime1">
              <a:rPr lang="en-GB" smtClean="0"/>
              <a:t>19/06/2024</a:t>
            </a:fld>
            <a:endParaRPr lang="en-GB"/>
          </a:p>
        </p:txBody>
      </p:sp>
    </p:spTree>
    <p:extLst>
      <p:ext uri="{BB962C8B-B14F-4D97-AF65-F5344CB8AC3E}">
        <p14:creationId xmlns:p14="http://schemas.microsoft.com/office/powerpoint/2010/main" val="2707746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B98ADA4-E8FA-45D8-A667-5B7FA1A67187}" type="datetime1">
              <a:rPr lang="en-GB" smtClean="0"/>
              <a:t>19/06/2024</a:t>
            </a:fld>
            <a:endParaRPr lang="en-GB"/>
          </a:p>
        </p:txBody>
      </p:sp>
    </p:spTree>
    <p:extLst>
      <p:ext uri="{BB962C8B-B14F-4D97-AF65-F5344CB8AC3E}">
        <p14:creationId xmlns:p14="http://schemas.microsoft.com/office/powerpoint/2010/main" val="817551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51C8650-3279-4A76-90A4-98B51440301C}" type="datetime1">
              <a:rPr lang="en-GB" smtClean="0"/>
              <a:t>19/06/2024</a:t>
            </a:fld>
            <a:endParaRPr lang="en-GB"/>
          </a:p>
        </p:txBody>
      </p:sp>
    </p:spTree>
    <p:extLst>
      <p:ext uri="{BB962C8B-B14F-4D97-AF65-F5344CB8AC3E}">
        <p14:creationId xmlns:p14="http://schemas.microsoft.com/office/powerpoint/2010/main" val="4985547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9"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B13202A9-DE11-408D-9B8A-7630BF567349}" type="datetime1">
              <a:rPr lang="en-GB" smtClean="0"/>
              <a:t>19/06/2024</a:t>
            </a:fld>
            <a:endParaRPr lang="en-GB"/>
          </a:p>
        </p:txBody>
      </p:sp>
    </p:spTree>
    <p:extLst>
      <p:ext uri="{BB962C8B-B14F-4D97-AF65-F5344CB8AC3E}">
        <p14:creationId xmlns:p14="http://schemas.microsoft.com/office/powerpoint/2010/main" val="206889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620D795-7D6C-4DDD-9364-2C8C35AA87F6}" type="datetime1">
              <a:rPr lang="en-GB" smtClean="0"/>
              <a:t>19/06/2024</a:t>
            </a:fld>
            <a:endParaRPr lang="en-GB"/>
          </a:p>
        </p:txBody>
      </p:sp>
    </p:spTree>
    <p:extLst>
      <p:ext uri="{BB962C8B-B14F-4D97-AF65-F5344CB8AC3E}">
        <p14:creationId xmlns:p14="http://schemas.microsoft.com/office/powerpoint/2010/main" val="1536491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8959428"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40" y="452439"/>
            <a:ext cx="801068" cy="800779"/>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B90C0BA-1BD5-469D-8018-C447C1EB2A93}" type="datetime1">
              <a:rPr lang="en-GB" smtClean="0"/>
              <a:t>19/06/2024</a:t>
            </a:fld>
            <a:endParaRPr lang="en-GB"/>
          </a:p>
        </p:txBody>
      </p:sp>
    </p:spTree>
    <p:extLst>
      <p:ext uri="{BB962C8B-B14F-4D97-AF65-F5344CB8AC3E}">
        <p14:creationId xmlns:p14="http://schemas.microsoft.com/office/powerpoint/2010/main" val="28104539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89594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9" y="1644654"/>
            <a:ext cx="818271" cy="817975"/>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2DADF78-B3EF-4042-B2F9-5AAFBCE5A22E}" type="datetime1">
              <a:rPr lang="en-GB" smtClean="0"/>
              <a:t>19/06/2024</a:t>
            </a:fld>
            <a:endParaRPr lang="en-GB"/>
          </a:p>
        </p:txBody>
      </p:sp>
    </p:spTree>
    <p:extLst>
      <p:ext uri="{BB962C8B-B14F-4D97-AF65-F5344CB8AC3E}">
        <p14:creationId xmlns:p14="http://schemas.microsoft.com/office/powerpoint/2010/main" val="40153172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651594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577">
                <a:solidFill>
                  <a:schemeClr val="tx1"/>
                </a:solidFill>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BA51A42-5836-428D-B66B-B65A92E2CCAA}" type="datetime1">
              <a:rPr lang="en-GB" smtClean="0"/>
              <a:t>19/06/2024</a:t>
            </a:fld>
            <a:endParaRPr lang="en-GB"/>
          </a:p>
        </p:txBody>
      </p:sp>
    </p:spTree>
    <p:extLst>
      <p:ext uri="{BB962C8B-B14F-4D97-AF65-F5344CB8AC3E}">
        <p14:creationId xmlns:p14="http://schemas.microsoft.com/office/powerpoint/2010/main" val="2687399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7" y="1644269"/>
            <a:ext cx="4074055" cy="4062797"/>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36937CD-C8B6-42FA-9EC6-EF300AFFE646}" type="datetime1">
              <a:rPr lang="en-GB" smtClean="0"/>
              <a:t>19/06/2024</a:t>
            </a:fld>
            <a:endParaRPr lang="en-GB"/>
          </a:p>
        </p:txBody>
      </p:sp>
    </p:spTree>
    <p:extLst>
      <p:ext uri="{BB962C8B-B14F-4D97-AF65-F5344CB8AC3E}">
        <p14:creationId xmlns:p14="http://schemas.microsoft.com/office/powerpoint/2010/main" val="8872772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3" y="4991259"/>
            <a:ext cx="2445068"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41465" y="1633992"/>
            <a:ext cx="1797025" cy="2906915"/>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E10093C-62DA-496A-9DBF-6F8D26F3BF2E}" type="datetime1">
              <a:rPr lang="en-GB" smtClean="0"/>
              <a:t>19/06/2024</a:t>
            </a:fld>
            <a:endParaRPr lang="en-GB"/>
          </a:p>
        </p:txBody>
      </p:sp>
    </p:spTree>
    <p:extLst>
      <p:ext uri="{BB962C8B-B14F-4D97-AF65-F5344CB8AC3E}">
        <p14:creationId xmlns:p14="http://schemas.microsoft.com/office/powerpoint/2010/main" val="84829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1"/>
            <a:ext cx="244347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3" y="1644391"/>
            <a:ext cx="2445068"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41465" y="1633992"/>
            <a:ext cx="1797025" cy="2906915"/>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79F0066-3164-42E7-92E6-6ECB81B57310}" type="datetime1">
              <a:rPr lang="en-GB" smtClean="0"/>
              <a:t>19/06/2024</a:t>
            </a:fld>
            <a:endParaRPr lang="en-GB"/>
          </a:p>
        </p:txBody>
      </p:sp>
    </p:spTree>
    <p:extLst>
      <p:ext uri="{BB962C8B-B14F-4D97-AF65-F5344CB8AC3E}">
        <p14:creationId xmlns:p14="http://schemas.microsoft.com/office/powerpoint/2010/main" val="1695509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350" y="1633992"/>
            <a:ext cx="1797025" cy="2906915"/>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1035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41465" y="1633992"/>
            <a:ext cx="1797025" cy="2906915"/>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4056592" y="1644652"/>
            <a:ext cx="73320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9" y="1644391"/>
            <a:ext cx="2443480"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9" y="4991259"/>
            <a:ext cx="2443479"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E8FCDCF-FAAC-48D8-97CE-71AEDA9EFE29}" type="datetime1">
              <a:rPr lang="en-GB" smtClean="0"/>
              <a:t>19/06/2024</a:t>
            </a:fld>
            <a:endParaRPr lang="en-GB"/>
          </a:p>
        </p:txBody>
      </p:sp>
    </p:spTree>
    <p:extLst>
      <p:ext uri="{BB962C8B-B14F-4D97-AF65-F5344CB8AC3E}">
        <p14:creationId xmlns:p14="http://schemas.microsoft.com/office/powerpoint/2010/main" val="14470728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9"/>
            <a:ext cx="4072466" cy="748626"/>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536905"/>
            <a:ext cx="5703042"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7E088B74-D5F8-4D6D-B466-6D0723103653}" type="datetime1">
              <a:rPr lang="en-GB" smtClean="0"/>
              <a:t>19/06/2024</a:t>
            </a:fld>
            <a:endParaRPr lang="en-GB"/>
          </a:p>
        </p:txBody>
      </p:sp>
    </p:spTree>
    <p:extLst>
      <p:ext uri="{BB962C8B-B14F-4D97-AF65-F5344CB8AC3E}">
        <p14:creationId xmlns:p14="http://schemas.microsoft.com/office/powerpoint/2010/main" val="4040794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9"/>
            <a:ext cx="2443480" cy="748626"/>
          </a:xfrm>
        </p:spPr>
        <p:txBody>
          <a:bodyPr/>
          <a:lstStyle/>
          <a:p>
            <a:r>
              <a:rPr lang="en-US"/>
              <a:t>Click to edit Master title style</a:t>
            </a:r>
            <a:endParaRPr lang="en-GB"/>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9" y="1644653"/>
            <a:ext cx="2443480" cy="4061090"/>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2EEB1991-01A7-4A1C-9C66-872C05E5583D}" type="datetime1">
              <a:rPr lang="en-GB" smtClean="0"/>
              <a:t>19/06/2024</a:t>
            </a:fld>
            <a:endParaRPr lang="en-GB"/>
          </a:p>
        </p:txBody>
      </p:sp>
    </p:spTree>
    <p:extLst>
      <p:ext uri="{BB962C8B-B14F-4D97-AF65-F5344CB8AC3E}">
        <p14:creationId xmlns:p14="http://schemas.microsoft.com/office/powerpoint/2010/main" val="1730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10590003" cy="748626"/>
          </a:xfrm>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10C8F63-746D-49AA-89DD-F720C3C3E8E3}" type="datetime1">
              <a:rPr lang="en-GB" smtClean="0"/>
              <a:t>19/06/2024</a:t>
            </a:fld>
            <a:endParaRPr lang="en-GB"/>
          </a:p>
        </p:txBody>
      </p:sp>
    </p:spTree>
    <p:extLst>
      <p:ext uri="{BB962C8B-B14F-4D97-AF65-F5344CB8AC3E}">
        <p14:creationId xmlns:p14="http://schemas.microsoft.com/office/powerpoint/2010/main" val="2739044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2443480" cy="3744247"/>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7D9B8B2-2B26-4659-AFD3-8F852FE9A4D5}" type="datetime1">
              <a:rPr lang="en-GB" smtClean="0"/>
              <a:t>19/06/2024</a:t>
            </a:fld>
            <a:endParaRPr lang="en-GB"/>
          </a:p>
        </p:txBody>
      </p:sp>
    </p:spTree>
    <p:extLst>
      <p:ext uri="{BB962C8B-B14F-4D97-AF65-F5344CB8AC3E}">
        <p14:creationId xmlns:p14="http://schemas.microsoft.com/office/powerpoint/2010/main" val="23184147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7" y="536906"/>
            <a:ext cx="10590003" cy="4851993"/>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3111" y="906489"/>
            <a:ext cx="3257974" cy="2157549"/>
          </a:xfrm>
        </p:spPr>
        <p:txBody>
          <a:bodyPr/>
          <a:lstStyle/>
          <a:p>
            <a:r>
              <a:rPr lang="en-US"/>
              <a:t>Click to edit Master title style</a:t>
            </a:r>
            <a:endParaRPr lang="en-GB"/>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30" y="5388899"/>
            <a:ext cx="1059159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2D02C2F-C8D1-4CA6-BC85-74B401D907FB}" type="datetime1">
              <a:rPr lang="en-GB" smtClean="0"/>
              <a:t>19/06/2024</a:t>
            </a:fld>
            <a:endParaRPr lang="en-GB"/>
          </a:p>
        </p:txBody>
      </p:sp>
    </p:spTree>
    <p:extLst>
      <p:ext uri="{BB962C8B-B14F-4D97-AF65-F5344CB8AC3E}">
        <p14:creationId xmlns:p14="http://schemas.microsoft.com/office/powerpoint/2010/main" val="26258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30" y="5387834"/>
            <a:ext cx="407405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9" y="5387836"/>
            <a:ext cx="5703042"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3"/>
            <a:ext cx="4072467" cy="3743181"/>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317641B-8A6E-4000-8D18-8C26E74C5E0D}" type="datetime1">
              <a:rPr lang="en-GB" smtClean="0"/>
              <a:t>19/06/2024</a:t>
            </a:fld>
            <a:endParaRPr lang="en-GB"/>
          </a:p>
        </p:txBody>
      </p:sp>
    </p:spTree>
    <p:extLst>
      <p:ext uri="{BB962C8B-B14F-4D97-AF65-F5344CB8AC3E}">
        <p14:creationId xmlns:p14="http://schemas.microsoft.com/office/powerpoint/2010/main" val="2402738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814493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6"/>
            <a:ext cx="1630575"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9976E51-1FC3-4474-950D-AA48067650FE}" type="datetime1">
              <a:rPr lang="en-GB" smtClean="0"/>
              <a:t>19/06/2024</a:t>
            </a:fld>
            <a:endParaRPr lang="en-GB"/>
          </a:p>
        </p:txBody>
      </p:sp>
    </p:spTree>
    <p:extLst>
      <p:ext uri="{BB962C8B-B14F-4D97-AF65-F5344CB8AC3E}">
        <p14:creationId xmlns:p14="http://schemas.microsoft.com/office/powerpoint/2010/main" val="21659609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9" y="5387836"/>
            <a:ext cx="3257974"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5" y="5387836"/>
            <a:ext cx="3257974"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9B1F6A8-6B7A-461C-8C18-9117AB04685F}" type="datetime1">
              <a:rPr lang="en-GB" smtClean="0"/>
              <a:t>19/06/2024</a:t>
            </a:fld>
            <a:endParaRPr lang="en-GB"/>
          </a:p>
        </p:txBody>
      </p:sp>
    </p:spTree>
    <p:extLst>
      <p:ext uri="{BB962C8B-B14F-4D97-AF65-F5344CB8AC3E}">
        <p14:creationId xmlns:p14="http://schemas.microsoft.com/office/powerpoint/2010/main" val="1823737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4886961"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6"/>
            <a:ext cx="1630575" cy="317907"/>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2"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70B47BD-1B93-49E8-8F1A-50F28146FAEE}" type="datetime1">
              <a:rPr lang="en-GB" smtClean="0"/>
              <a:t>19/06/2024</a:t>
            </a:fld>
            <a:endParaRPr lang="en-GB"/>
          </a:p>
        </p:txBody>
      </p:sp>
    </p:spTree>
    <p:extLst>
      <p:ext uri="{BB962C8B-B14F-4D97-AF65-F5344CB8AC3E}">
        <p14:creationId xmlns:p14="http://schemas.microsoft.com/office/powerpoint/2010/main" val="478633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5701454"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8217C0B-9033-4A97-8B9B-43B4113B467B}" type="datetime1">
              <a:rPr lang="en-GB" smtClean="0"/>
              <a:t>19/06/2024</a:t>
            </a:fld>
            <a:endParaRPr lang="en-GB"/>
          </a:p>
        </p:txBody>
      </p:sp>
    </p:spTree>
    <p:extLst>
      <p:ext uri="{BB962C8B-B14F-4D97-AF65-F5344CB8AC3E}">
        <p14:creationId xmlns:p14="http://schemas.microsoft.com/office/powerpoint/2010/main" val="5795388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93200B9-2419-488B-B3B4-69557D1FB50C}" type="datetime1">
              <a:rPr lang="en-GB" smtClean="0"/>
              <a:t>19/06/2024</a:t>
            </a:fld>
            <a:endParaRPr lang="en-GB"/>
          </a:p>
        </p:txBody>
      </p:sp>
    </p:spTree>
    <p:extLst>
      <p:ext uri="{BB962C8B-B14F-4D97-AF65-F5344CB8AC3E}">
        <p14:creationId xmlns:p14="http://schemas.microsoft.com/office/powerpoint/2010/main" val="81964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7836"/>
            <a:ext cx="5703042"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7" cy="1483526"/>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36191CC-81E4-40E2-A3EA-FD9630412644}" type="datetime1">
              <a:rPr lang="en-GB" smtClean="0"/>
              <a:t>19/06/2024</a:t>
            </a:fld>
            <a:endParaRPr lang="en-GB"/>
          </a:p>
        </p:txBody>
      </p:sp>
    </p:spTree>
    <p:extLst>
      <p:ext uri="{BB962C8B-B14F-4D97-AF65-F5344CB8AC3E}">
        <p14:creationId xmlns:p14="http://schemas.microsoft.com/office/powerpoint/2010/main" val="389059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19-06-2024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8899"/>
            <a:ext cx="5703042" cy="316843"/>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5"/>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178DCDE-D1A1-4EB4-8F09-37541DFBB130}" type="datetime1">
              <a:rPr lang="en-GB" smtClean="0"/>
              <a:t>19/06/2024</a:t>
            </a:fld>
            <a:endParaRPr lang="en-GB"/>
          </a:p>
        </p:txBody>
      </p:sp>
    </p:spTree>
    <p:extLst>
      <p:ext uri="{BB962C8B-B14F-4D97-AF65-F5344CB8AC3E}">
        <p14:creationId xmlns:p14="http://schemas.microsoft.com/office/powerpoint/2010/main" val="974361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6" y="5387953"/>
            <a:ext cx="1625811"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1"/>
            <a:ext cx="6517536" cy="1483526"/>
          </a:xfrm>
          <a:solidFill>
            <a:srgbClr val="F6F6F4"/>
          </a:solidFill>
        </p:spPr>
        <p:txBody>
          <a:bodyPr tIns="0" anchor="t" anchorCtr="0"/>
          <a:lstStyle>
            <a:lvl1pPr marL="0" indent="0">
              <a:buNone/>
              <a:defRPr/>
            </a:lvl1pPr>
          </a:lstStyle>
          <a:p>
            <a:r>
              <a:rPr lang="en-GB" noProof="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5944EB0A-8F31-4F12-A58B-82FA23A642B9}" type="datetime1">
              <a:rPr lang="en-GB" smtClean="0"/>
              <a:t>19/06/2024</a:t>
            </a:fld>
            <a:endParaRPr lang="en-GB"/>
          </a:p>
        </p:txBody>
      </p:sp>
    </p:spTree>
    <p:extLst>
      <p:ext uri="{BB962C8B-B14F-4D97-AF65-F5344CB8AC3E}">
        <p14:creationId xmlns:p14="http://schemas.microsoft.com/office/powerpoint/2010/main" val="319253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7"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7035" y="452439"/>
            <a:ext cx="10556574" cy="1056000"/>
          </a:xfrm>
        </p:spPr>
        <p:txBody>
          <a:bodyPr/>
          <a:lstStyle>
            <a:lvl1pPr>
              <a:defRPr>
                <a:solidFill>
                  <a:schemeClr val="tx2"/>
                </a:solidFill>
              </a:defRPr>
            </a:lvl1pPr>
          </a:lstStyle>
          <a:p>
            <a:r>
              <a:rPr lang="en-US" noProof="0"/>
              <a:t>Click to edit Master title style</a:t>
            </a:r>
            <a:endParaRPr lang="en-GB" noProof="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4765572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6"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7386470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1026"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3" y="5018936"/>
            <a:ext cx="7332990" cy="1084011"/>
          </a:xfrm>
        </p:spPr>
        <p:txBody>
          <a:bodyPr lIns="0"/>
          <a:lstStyle>
            <a:lvl1pPr marL="0" indent="0">
              <a:buFont typeface="Arial" panose="020B0604020202020204" pitchFamily="34" charset="0"/>
              <a:buChar char="​"/>
              <a:defRPr sz="513" baseline="0">
                <a:solidFill>
                  <a:schemeClr val="tx1"/>
                </a:solidFill>
              </a:defRPr>
            </a:lvl1pPr>
          </a:lstStyle>
          <a:p>
            <a:pPr lvl="0"/>
            <a:r>
              <a:rPr lang="en-GB"/>
              <a:t>Name, Title</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2" y="2249831"/>
            <a:ext cx="1671854" cy="2829504"/>
          </a:xfrm>
          <a:prstGeom prst="rect">
            <a:avLst/>
          </a:prstGeom>
          <a:noFill/>
          <a:ln w="9525">
            <a:noFill/>
            <a:miter lim="800000"/>
            <a:headEnd/>
            <a:tailEnd/>
          </a:ln>
          <a:effectLst/>
        </p:spPr>
        <p:txBody>
          <a:bodyPr vert="horz" wrap="square" lIns="11546" tIns="0" rIns="0" bIns="0" numCol="1" rtlCol="0" anchor="t" anchorCtr="0" compatLnSpc="1">
            <a:prstTxWarp prst="textNoShape">
              <a:avLst/>
            </a:prstTxWarp>
            <a:noAutofit/>
          </a:bodyPr>
          <a:lstStyle/>
          <a:p>
            <a:pPr marL="4073" marR="0" indent="-8145" algn="l" defTabSz="146621" rtl="0" eaLnBrk="0" fontAlgn="base" latinLnBrk="0" hangingPunct="0">
              <a:lnSpc>
                <a:spcPts val="694"/>
              </a:lnSpc>
              <a:spcBef>
                <a:spcPct val="0"/>
              </a:spcBef>
              <a:spcAft>
                <a:spcPts val="481"/>
              </a:spcAft>
              <a:buClrTx/>
              <a:buSzTx/>
              <a:tabLst/>
            </a:pPr>
            <a:r>
              <a:rPr kumimoji="0" lang="en-GB" sz="6382"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tx1"/>
                </a:solidFill>
              </a:defRPr>
            </a:lvl1pPr>
          </a:lstStyle>
          <a:p>
            <a:pPr algn="r"/>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A8D4E2C-4AD4-4902-9AA6-258C412AEED1}" type="datetime1">
              <a:rPr lang="en-GB" smtClean="0"/>
              <a:t>19/06/2024</a:t>
            </a:fld>
            <a:endParaRPr lang="en-GB"/>
          </a:p>
        </p:txBody>
      </p:sp>
    </p:spTree>
    <p:extLst>
      <p:ext uri="{BB962C8B-B14F-4D97-AF65-F5344CB8AC3E}">
        <p14:creationId xmlns:p14="http://schemas.microsoft.com/office/powerpoint/2010/main" val="3416332022"/>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2E10D1A-D613-41CE-B02A-846290684BA0}" type="datetime1">
              <a:rPr lang="en-GB" smtClean="0"/>
              <a:t>19/06/2024</a:t>
            </a:fld>
            <a:endParaRPr lang="en-GB"/>
          </a:p>
        </p:txBody>
      </p:sp>
    </p:spTree>
    <p:extLst>
      <p:ext uri="{BB962C8B-B14F-4D97-AF65-F5344CB8AC3E}">
        <p14:creationId xmlns:p14="http://schemas.microsoft.com/office/powerpoint/2010/main" val="1225143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7FB7D42-25F0-4925-AB91-37097B4A81F1}" type="datetime1">
              <a:rPr lang="en-GB" smtClean="0"/>
              <a:t>19/06/2024</a:t>
            </a:fld>
            <a:endParaRPr lang="en-GB"/>
          </a:p>
        </p:txBody>
      </p:sp>
    </p:spTree>
    <p:extLst>
      <p:ext uri="{BB962C8B-B14F-4D97-AF65-F5344CB8AC3E}">
        <p14:creationId xmlns:p14="http://schemas.microsoft.com/office/powerpoint/2010/main" val="11638281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 name="Title Placeholder 1"/>
          <p:cNvSpPr>
            <a:spLocks noGrp="1"/>
          </p:cNvSpPr>
          <p:nvPr>
            <p:ph type="ctrTitle"/>
          </p:nvPr>
        </p:nvSpPr>
        <p:spPr>
          <a:xfrm>
            <a:off x="798617" y="452440"/>
            <a:ext cx="10590003" cy="1196444"/>
          </a:xfrm>
        </p:spPr>
        <p:txBody>
          <a:bodyPr tIns="0"/>
          <a:lstStyle>
            <a:lvl1pPr>
              <a:defRPr sz="1026" cap="all" baseline="0" smtClean="0">
                <a:solidFill>
                  <a:schemeClr val="bg1"/>
                </a:solidFill>
                <a:latin typeface="Verdana" pitchFamily="34" charset="0"/>
              </a:defRPr>
            </a:lvl1pPr>
          </a:lstStyle>
          <a:p>
            <a:r>
              <a:rPr lang="en-US" noProof="0"/>
              <a:t>Click to edit Master title style</a:t>
            </a:r>
            <a:endParaRPr lang="en-GB" noProof="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19/06/2024</a:t>
            </a:fld>
            <a:endParaRPr lang="en-GB"/>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382705417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9"/>
            <a:ext cx="4886960" cy="4431940"/>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9" y="4970200"/>
            <a:ext cx="4886960" cy="365370"/>
          </a:xfrm>
        </p:spPr>
        <p:txBody>
          <a:bodyPr lIns="0" anchor="b" anchorCtr="0"/>
          <a:lstStyle>
            <a:lvl1pPr marL="0" indent="0">
              <a:buFont typeface="Arial" panose="020B0604020202020204" pitchFamily="34" charset="0"/>
              <a:buChar char="​"/>
              <a:defRPr sz="513">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9" y="5332765"/>
            <a:ext cx="4886960" cy="424314"/>
          </a:xfrm>
        </p:spPr>
        <p:txBody>
          <a:bodyPr/>
          <a:lstStyle>
            <a:lvl1pPr marL="0" indent="0">
              <a:spcAft>
                <a:spcPts val="0"/>
              </a:spcAft>
              <a:buFontTx/>
              <a:buNone/>
              <a:defRPr sz="513">
                <a:solidFill>
                  <a:schemeClr val="bg1"/>
                </a:solidFill>
              </a:defRPr>
            </a:lvl1pPr>
            <a:lvl2pPr marL="126995" indent="0">
              <a:buFontTx/>
              <a:buNone/>
              <a:defRPr sz="513">
                <a:solidFill>
                  <a:schemeClr val="bg1"/>
                </a:solidFill>
              </a:defRPr>
            </a:lvl2pPr>
            <a:lvl3pPr marL="233208" indent="0">
              <a:buFontTx/>
              <a:buNone/>
              <a:defRPr sz="513">
                <a:solidFill>
                  <a:schemeClr val="bg1"/>
                </a:solidFill>
              </a:defRPr>
            </a:lvl3pPr>
            <a:lvl4pPr>
              <a:buFontTx/>
              <a:buNone/>
              <a:defRPr sz="513">
                <a:solidFill>
                  <a:schemeClr val="bg1"/>
                </a:solidFill>
              </a:defRPr>
            </a:lvl4pPr>
            <a:lvl5pPr>
              <a:buFontTx/>
              <a:buNone/>
              <a:defRPr sz="513">
                <a:solidFill>
                  <a:schemeClr val="bg1"/>
                </a:solidFill>
              </a:defRPr>
            </a:lvl5pPr>
          </a:lstStyle>
          <a:p>
            <a:pPr lvl="0"/>
            <a:r>
              <a:rPr lang="en-GB"/>
              <a:t>xxx@ramboll.com</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5E849237-3873-4459-A547-67B1C8011873}" type="datetime1">
              <a:rPr lang="en-GB" smtClean="0"/>
              <a:t>19/06/2024</a:t>
            </a:fld>
            <a:endParaRPr lang="en-GB"/>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8" y="6158174"/>
            <a:ext cx="2826825" cy="255541"/>
          </a:xfrm>
          <a:prstGeom prst="rect">
            <a:avLst/>
          </a:prstGeom>
        </p:spPr>
      </p:pic>
    </p:spTree>
    <p:extLst>
      <p:ext uri="{BB962C8B-B14F-4D97-AF65-F5344CB8AC3E}">
        <p14:creationId xmlns:p14="http://schemas.microsoft.com/office/powerpoint/2010/main" val="335118826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19/06/2024</a:t>
            </a:fld>
            <a:endParaRPr lang="en-GB"/>
          </a:p>
        </p:txBody>
      </p:sp>
    </p:spTree>
    <p:extLst>
      <p:ext uri="{BB962C8B-B14F-4D97-AF65-F5344CB8AC3E}">
        <p14:creationId xmlns:p14="http://schemas.microsoft.com/office/powerpoint/2010/main" val="13437969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19-06-2024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19-06-2024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19-06-2024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19-06-2024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19-06-2024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19-06-2024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19-06-2024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19-06-2024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19-06-2024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19-06-2024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19-06-2024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19-06-2024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19-06-2024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19-06-2024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19-06-2024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19-06-2024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19-06-2024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19-06-2024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19-06-2024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19-06-2024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19-06-2024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19-06-2024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19-06-2024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19-06-2024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19-06-2024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19-06-2024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19-06-2024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19-06-2024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19-06-2024</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19-06-2024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19-06-2024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19-06-2024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19-06-2024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19-06-2024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19-06-2024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19-06-2024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19-06-2024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19-06-2024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19-06-2024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19-06-2024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19-06-2024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19-06-2024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19-06-2024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19-06-2024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19-06-2024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19-06-2024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19-06-2024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19-06-2024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19-06-2024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19-06-2024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19-06-2024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19-06-2024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19-06-2024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19-06-2024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19-06-2024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19-06-2024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oleObject" Target="../embeddings/oleObject113.bin"/><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41" Type="http://schemas.openxmlformats.org/officeDocument/2006/relationships/tags" Target="../tags/tag114.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theme" Target="../theme/theme3.xml"/><Relationship Id="rId45" Type="http://schemas.openxmlformats.org/officeDocument/2006/relationships/image" Target="../media/image21.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4" Type="http://schemas.openxmlformats.org/officeDocument/2006/relationships/image" Target="../media/image20.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image" Target="../media/image1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19-06-2024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19-06-2024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4D64F4-2353-C4B0-8C1C-C9B403747EDF}"/>
              </a:ext>
            </a:extLst>
          </p:cNvPr>
          <p:cNvGraphicFramePr>
            <a:graphicFrameLocks noChangeAspect="1"/>
          </p:cNvGraphicFramePr>
          <p:nvPr userDrawn="1">
            <p:custDataLst>
              <p:tags r:id="rId41"/>
            </p:custDataLst>
            <p:extLst>
              <p:ext uri="{D42A27DB-BD31-4B8C-83A1-F6EECF244321}">
                <p14:modId xmlns:p14="http://schemas.microsoft.com/office/powerpoint/2010/main" val="261273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622" imgH="623" progId="TCLayout.ActiveDocument.1">
                  <p:embed/>
                </p:oleObj>
              </mc:Choice>
              <mc:Fallback>
                <p:oleObj name="think-cell Slide" r:id="rId42" imgW="622" imgH="623" progId="TCLayout.ActiveDocument.1">
                  <p:embed/>
                  <p:pic>
                    <p:nvPicPr>
                      <p:cNvPr id="4" name="think-cell data - do not delete" hidden="1">
                        <a:extLst>
                          <a:ext uri="{FF2B5EF4-FFF2-40B4-BE49-F238E27FC236}">
                            <a16:creationId xmlns:a16="http://schemas.microsoft.com/office/drawing/2014/main" id="{744D64F4-2353-C4B0-8C1C-C9B403747EDF}"/>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auto">
          <a:xfrm>
            <a:off x="798618" y="312768"/>
            <a:ext cx="10590003" cy="748626"/>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8620" y="6280547"/>
            <a:ext cx="480001" cy="155575"/>
          </a:xfrm>
          <a:prstGeom prst="rect">
            <a:avLst/>
          </a:prstGeom>
        </p:spPr>
        <p:txBody>
          <a:bodyPr vert="horz" wrap="square" lIns="0" tIns="0" rIns="0" bIns="0" numCol="1" anchor="ctr" anchorCtr="0" compatLnSpc="1">
            <a:prstTxWarp prst="textNoShape">
              <a:avLst/>
            </a:prstTxWarp>
          </a:bodyPr>
          <a:lstStyle>
            <a:lvl1pPr algn="r">
              <a:defRPr sz="257" b="0" baseline="0"/>
            </a:lvl1pPr>
          </a:lstStyle>
          <a:p>
            <a:fld id="{31421AFA-3AE7-4CEA-BC9B-447859BED57B}" type="slidenum">
              <a:rPr lang="en-GB" smtClean="0"/>
              <a:pPr/>
              <a:t>‹#›</a:t>
            </a:fld>
            <a:endParaRPr lang="en-GB"/>
          </a:p>
        </p:txBody>
      </p:sp>
      <p:sp>
        <p:nvSpPr>
          <p:cNvPr id="1031" name="Rectangle 7"/>
          <p:cNvSpPr>
            <a:spLocks noGrp="1" noChangeArrowheads="1"/>
          </p:cNvSpPr>
          <p:nvPr>
            <p:ph type="body" idx="1"/>
          </p:nvPr>
        </p:nvSpPr>
        <p:spPr bwMode="auto">
          <a:xfrm>
            <a:off x="798617" y="1647827"/>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E8A079D-0F01-4087-8466-404AA9697848}" type="datetime1">
              <a:rPr lang="da-DK" smtClean="0"/>
              <a:t>19-06-2024</a:t>
            </a:fld>
            <a:endParaRPr lang="da-DK"/>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1633992"/>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4"/>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5"/>
            <a:stretch>
              <a:fillRect/>
            </a:stretch>
          </p:blipFill>
          <p:spPr>
            <a:xfrm>
              <a:off x="-1884053" y="1200637"/>
              <a:ext cx="1418614" cy="1444137"/>
            </a:xfrm>
            <a:prstGeom prst="rect">
              <a:avLst/>
            </a:prstGeom>
          </p:spPr>
        </p:pic>
      </p:grpSp>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1"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77"/>
          </a:p>
        </p:txBody>
      </p:sp>
    </p:spTree>
    <p:extLst>
      <p:ext uri="{BB962C8B-B14F-4D97-AF65-F5344CB8AC3E}">
        <p14:creationId xmlns:p14="http://schemas.microsoft.com/office/powerpoint/2010/main" val="36071714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Lst>
  <p:hf sldNum="0" hdr="0" ftr="0" dt="0"/>
  <p:txStyles>
    <p:titleStyle>
      <a:lvl1pPr algn="l" defTabSz="146618" rtl="0" eaLnBrk="1" fontAlgn="base" hangingPunct="1">
        <a:spcBef>
          <a:spcPct val="0"/>
        </a:spcBef>
        <a:spcAft>
          <a:spcPct val="0"/>
        </a:spcAft>
        <a:defRPr sz="770" b="1" kern="1200" cap="all" spc="-16" baseline="0">
          <a:solidFill>
            <a:schemeClr val="tx2"/>
          </a:solidFill>
          <a:latin typeface="Verdana"/>
          <a:ea typeface="Verdana" pitchFamily="34" charset="0"/>
          <a:cs typeface="Verdana" pitchFamily="34" charset="0"/>
        </a:defRPr>
      </a:lvl1pPr>
      <a:lvl2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2pPr>
      <a:lvl3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3pPr>
      <a:lvl4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4pPr>
      <a:lvl5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5pPr>
      <a:lvl6pPr marL="146618"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6pPr>
      <a:lvl7pPr marL="293235"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7pPr>
      <a:lvl8pPr marL="439852"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8pPr>
      <a:lvl9pPr marL="586470"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9pPr>
    </p:titleStyle>
    <p:bodyStyle>
      <a:lvl1pPr marL="80815" indent="-80815" algn="l" defTabSz="146618" rtl="0" eaLnBrk="1" fontAlgn="base" hangingPunct="1">
        <a:lnSpc>
          <a:spcPct val="100000"/>
        </a:lnSpc>
        <a:spcBef>
          <a:spcPct val="0"/>
        </a:spcBef>
        <a:spcAft>
          <a:spcPts val="385"/>
        </a:spcAft>
        <a:buFont typeface="Verdana" pitchFamily="34" charset="0"/>
        <a:buChar char="•"/>
        <a:defRPr kern="1200" spc="-16" baseline="0">
          <a:solidFill>
            <a:schemeClr val="tx1"/>
          </a:solidFill>
          <a:latin typeface="Verdana"/>
          <a:ea typeface="Verdana" pitchFamily="34" charset="0"/>
          <a:cs typeface="Verdana" pitchFamily="34" charset="0"/>
        </a:defRPr>
      </a:lvl1pPr>
      <a:lvl2pPr marL="207809" indent="-80815" algn="l" defTabSz="146618" rtl="0" eaLnBrk="1" fontAlgn="base" hangingPunct="1">
        <a:lnSpc>
          <a:spcPct val="100000"/>
        </a:lnSpc>
        <a:spcBef>
          <a:spcPct val="0"/>
        </a:spcBef>
        <a:spcAft>
          <a:spcPts val="385"/>
        </a:spcAft>
        <a:buFont typeface="Verdana" pitchFamily="34" charset="0"/>
        <a:buChar char="•"/>
        <a:defRPr sz="513" kern="1200" spc="-16" baseline="0">
          <a:solidFill>
            <a:schemeClr val="tx1"/>
          </a:solidFill>
          <a:latin typeface="Verdana"/>
          <a:ea typeface="Verdana" pitchFamily="34" charset="0"/>
          <a:cs typeface="+mn-cs"/>
        </a:defRPr>
      </a:lvl2pPr>
      <a:lvl3pPr marL="314023" indent="-80815" algn="l" defTabSz="146618" rtl="0" eaLnBrk="1" fontAlgn="base" hangingPunct="1">
        <a:lnSpc>
          <a:spcPct val="100000"/>
        </a:lnSpc>
        <a:spcBef>
          <a:spcPct val="0"/>
        </a:spcBef>
        <a:spcAft>
          <a:spcPts val="385"/>
        </a:spcAft>
        <a:buFont typeface="Verdana" pitchFamily="34" charset="0"/>
        <a:buChar char="•"/>
        <a:defRPr sz="449" kern="1200" spc="-16" baseline="0">
          <a:solidFill>
            <a:schemeClr val="tx1"/>
          </a:solidFill>
          <a:latin typeface="Verdana"/>
          <a:ea typeface="Verdana" pitchFamily="34" charset="0"/>
          <a:cs typeface="+mn-cs"/>
        </a:defRPr>
      </a:lvl3pPr>
      <a:lvl4pPr marL="0" indent="0" algn="l" defTabSz="146618" rtl="0" eaLnBrk="1" fontAlgn="base" hangingPunct="1">
        <a:lnSpc>
          <a:spcPct val="100000"/>
        </a:lnSpc>
        <a:spcBef>
          <a:spcPct val="0"/>
        </a:spcBef>
        <a:spcAft>
          <a:spcPts val="385"/>
        </a:spcAft>
        <a:buFont typeface="Arial" panose="020B0604020202020204" pitchFamily="34" charset="0"/>
        <a:buChar char="​"/>
        <a:defRPr sz="577" kern="1200" spc="-16" baseline="0">
          <a:solidFill>
            <a:schemeClr val="tx1"/>
          </a:solidFill>
          <a:latin typeface="Verdana"/>
          <a:ea typeface="Verdana" pitchFamily="34" charset="0"/>
          <a:cs typeface="+mn-cs"/>
        </a:defRPr>
      </a:lvl4pPr>
      <a:lvl5pPr marL="0" indent="0" algn="l" defTabSz="146618" rtl="0" eaLnBrk="1" fontAlgn="base" hangingPunct="1">
        <a:lnSpc>
          <a:spcPct val="80000"/>
        </a:lnSpc>
        <a:spcBef>
          <a:spcPct val="0"/>
        </a:spcBef>
        <a:spcAft>
          <a:spcPts val="385"/>
        </a:spcAft>
        <a:buFont typeface="Arial" panose="020B0604020202020204" pitchFamily="34" charset="0"/>
        <a:buChar char="​"/>
        <a:defRPr sz="1539" b="1" kern="1200" cap="all" spc="-32" baseline="0">
          <a:solidFill>
            <a:schemeClr val="tx1"/>
          </a:solidFill>
          <a:latin typeface="Verdana"/>
          <a:ea typeface="Verdana" pitchFamily="34" charset="0"/>
          <a:cs typeface="+mn-cs"/>
        </a:defRPr>
      </a:lvl5pPr>
      <a:lvl6pPr marL="0" indent="0" algn="l" defTabSz="146618" rtl="0" eaLnBrk="1" latinLnBrk="0" hangingPunct="1">
        <a:spcBef>
          <a:spcPts val="0"/>
        </a:spcBef>
        <a:spcAft>
          <a:spcPts val="192"/>
        </a:spcAft>
        <a:buClr>
          <a:schemeClr val="tx2"/>
        </a:buClr>
        <a:buFont typeface="Arial" panose="020B0604020202020204" pitchFamily="34" charset="0"/>
        <a:buChar char="​"/>
        <a:defRPr sz="577" b="1" kern="1200" cap="all" spc="-16" baseline="0">
          <a:solidFill>
            <a:schemeClr val="tx2"/>
          </a:solidFill>
          <a:latin typeface="+mn-lt"/>
          <a:ea typeface="+mn-ea"/>
          <a:cs typeface="+mn-cs"/>
        </a:defRPr>
      </a:lvl6pPr>
      <a:lvl7pPr marL="0" indent="0" algn="l" defTabSz="146618" rtl="0" eaLnBrk="1" latinLnBrk="0" hangingPunct="1">
        <a:spcBef>
          <a:spcPts val="0"/>
        </a:spcBef>
        <a:spcAft>
          <a:spcPts val="385"/>
        </a:spcAft>
        <a:buFont typeface="Arial" panose="020B0604020202020204" pitchFamily="34" charset="0"/>
        <a:buChar char="​"/>
        <a:defRPr sz="577" i="0" kern="1200" spc="-16">
          <a:solidFill>
            <a:schemeClr val="bg2"/>
          </a:solidFill>
          <a:latin typeface="+mn-lt"/>
          <a:ea typeface="+mn-ea"/>
          <a:cs typeface="+mn-cs"/>
        </a:defRPr>
      </a:lvl7pPr>
      <a:lvl8pPr marL="207809" indent="-80815" algn="l" defTabSz="146618" rtl="0" eaLnBrk="1" latinLnBrk="0" hangingPunct="1">
        <a:spcBef>
          <a:spcPts val="0"/>
        </a:spcBef>
        <a:spcAft>
          <a:spcPts val="385"/>
        </a:spcAft>
        <a:buClr>
          <a:schemeClr val="bg2"/>
        </a:buClr>
        <a:buFont typeface="+mj-lt"/>
        <a:buAutoNum type="arabicPeriod"/>
        <a:defRPr sz="513" kern="1200" spc="-16">
          <a:solidFill>
            <a:schemeClr val="tx1"/>
          </a:solidFill>
          <a:latin typeface="+mn-lt"/>
          <a:ea typeface="+mn-ea"/>
          <a:cs typeface="+mn-cs"/>
        </a:defRPr>
      </a:lvl8pPr>
      <a:lvl9pPr marL="207809" indent="-80815" algn="l" defTabSz="146618" rtl="0" eaLnBrk="1" latinLnBrk="0" hangingPunct="1">
        <a:spcBef>
          <a:spcPts val="0"/>
        </a:spcBef>
        <a:spcAft>
          <a:spcPts val="385"/>
        </a:spcAft>
        <a:buClr>
          <a:schemeClr val="bg2"/>
        </a:buClr>
        <a:buFont typeface="+mj-lt"/>
        <a:buAutoNum type="alphaUcPeriod"/>
        <a:defRPr sz="513" kern="1200" spc="-16">
          <a:solidFill>
            <a:schemeClr val="tx1"/>
          </a:solidFill>
          <a:latin typeface="+mn-lt"/>
          <a:ea typeface="+mn-ea"/>
          <a:cs typeface="+mn-cs"/>
        </a:defRPr>
      </a:lvl9pPr>
    </p:bodyStyle>
    <p:otherStyle>
      <a:defPPr>
        <a:defRPr lang="en-US"/>
      </a:defPPr>
      <a:lvl1pPr marL="0" algn="l" defTabSz="146618" rtl="0" eaLnBrk="1" latinLnBrk="0" hangingPunct="1">
        <a:defRPr sz="609" kern="1200">
          <a:solidFill>
            <a:schemeClr val="tx1"/>
          </a:solidFill>
          <a:latin typeface="+mn-lt"/>
          <a:ea typeface="+mn-ea"/>
          <a:cs typeface="+mn-cs"/>
        </a:defRPr>
      </a:lvl1pPr>
      <a:lvl2pPr marL="146618" algn="l" defTabSz="146618" rtl="0" eaLnBrk="1" latinLnBrk="0" hangingPunct="1">
        <a:defRPr sz="609" kern="1200">
          <a:solidFill>
            <a:schemeClr val="tx1"/>
          </a:solidFill>
          <a:latin typeface="+mn-lt"/>
          <a:ea typeface="+mn-ea"/>
          <a:cs typeface="+mn-cs"/>
        </a:defRPr>
      </a:lvl2pPr>
      <a:lvl3pPr marL="293235" algn="l" defTabSz="146618" rtl="0" eaLnBrk="1" latinLnBrk="0" hangingPunct="1">
        <a:defRPr sz="609" kern="1200">
          <a:solidFill>
            <a:schemeClr val="tx1"/>
          </a:solidFill>
          <a:latin typeface="+mn-lt"/>
          <a:ea typeface="+mn-ea"/>
          <a:cs typeface="+mn-cs"/>
        </a:defRPr>
      </a:lvl3pPr>
      <a:lvl4pPr marL="439852" algn="l" defTabSz="146618" rtl="0" eaLnBrk="1" latinLnBrk="0" hangingPunct="1">
        <a:defRPr sz="609" kern="1200">
          <a:solidFill>
            <a:schemeClr val="tx1"/>
          </a:solidFill>
          <a:latin typeface="+mn-lt"/>
          <a:ea typeface="+mn-ea"/>
          <a:cs typeface="+mn-cs"/>
        </a:defRPr>
      </a:lvl4pPr>
      <a:lvl5pPr marL="586470" algn="l" defTabSz="146618" rtl="0" eaLnBrk="1" latinLnBrk="0" hangingPunct="1">
        <a:defRPr sz="609" kern="1200">
          <a:solidFill>
            <a:schemeClr val="tx1"/>
          </a:solidFill>
          <a:latin typeface="+mn-lt"/>
          <a:ea typeface="+mn-ea"/>
          <a:cs typeface="+mn-cs"/>
        </a:defRPr>
      </a:lvl5pPr>
      <a:lvl6pPr marL="733087" algn="l" defTabSz="146618" rtl="0" eaLnBrk="1" latinLnBrk="0" hangingPunct="1">
        <a:defRPr sz="609" kern="1200">
          <a:solidFill>
            <a:schemeClr val="tx1"/>
          </a:solidFill>
          <a:latin typeface="+mn-lt"/>
          <a:ea typeface="+mn-ea"/>
          <a:cs typeface="+mn-cs"/>
        </a:defRPr>
      </a:lvl6pPr>
      <a:lvl7pPr marL="879704" algn="l" defTabSz="146618" rtl="0" eaLnBrk="1" latinLnBrk="0" hangingPunct="1">
        <a:defRPr sz="609" kern="1200">
          <a:solidFill>
            <a:schemeClr val="tx1"/>
          </a:solidFill>
          <a:latin typeface="+mn-lt"/>
          <a:ea typeface="+mn-ea"/>
          <a:cs typeface="+mn-cs"/>
        </a:defRPr>
      </a:lvl7pPr>
      <a:lvl8pPr marL="1026321" algn="l" defTabSz="146618" rtl="0" eaLnBrk="1" latinLnBrk="0" hangingPunct="1">
        <a:defRPr sz="609" kern="1200">
          <a:solidFill>
            <a:schemeClr val="tx1"/>
          </a:solidFill>
          <a:latin typeface="+mn-lt"/>
          <a:ea typeface="+mn-ea"/>
          <a:cs typeface="+mn-cs"/>
        </a:defRPr>
      </a:lvl8pPr>
      <a:lvl9pPr marL="1172939" algn="l" defTabSz="146618" rtl="0" eaLnBrk="1" latinLnBrk="0" hangingPunct="1">
        <a:defRPr sz="60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38">
          <p15:clr>
            <a:srgbClr val="F26B43"/>
          </p15:clr>
        </p15:guide>
        <p15:guide id="2" pos="17814">
          <p15:clr>
            <a:srgbClr val="F26B43"/>
          </p15:clr>
        </p15:guide>
        <p15:guide id="3" orient="horz" pos="3230">
          <p15:clr>
            <a:srgbClr val="F26B43"/>
          </p15:clr>
        </p15:guide>
        <p15:guide id="4" orient="horz" pos="11207">
          <p15:clr>
            <a:srgbClr val="F26B43"/>
          </p15:clr>
        </p15:guide>
        <p15:guide id="5" pos="15264">
          <p15:clr>
            <a:srgbClr val="F26B43"/>
          </p15:clr>
        </p15:guide>
        <p15:guide id="6" pos="13990">
          <p15:clr>
            <a:srgbClr val="F26B43"/>
          </p15:clr>
        </p15:guide>
        <p15:guide id="7" pos="12715">
          <p15:clr>
            <a:srgbClr val="F26B43"/>
          </p15:clr>
        </p15:guide>
        <p15:guide id="8" pos="11443">
          <p15:clr>
            <a:srgbClr val="F26B43"/>
          </p15:clr>
        </p15:guide>
        <p15:guide id="9" pos="10168">
          <p15:clr>
            <a:srgbClr val="F26B43"/>
          </p15:clr>
        </p15:guide>
        <p15:guide id="10" pos="8894">
          <p15:clr>
            <a:srgbClr val="F26B43"/>
          </p15:clr>
        </p15:guide>
        <p15:guide id="11" pos="7618">
          <p15:clr>
            <a:srgbClr val="F26B43"/>
          </p15:clr>
        </p15:guide>
        <p15:guide id="12" pos="6346">
          <p15:clr>
            <a:srgbClr val="F26B43"/>
          </p15:clr>
        </p15:guide>
        <p15:guide id="13" pos="5071">
          <p15:clr>
            <a:srgbClr val="F26B43"/>
          </p15:clr>
        </p15:guide>
        <p15:guide id="14" pos="3797">
          <p15:clr>
            <a:srgbClr val="F26B43"/>
          </p15:clr>
        </p15:guide>
        <p15:guide id="15" pos="2523">
          <p15:clr>
            <a:srgbClr val="F26B43"/>
          </p15:clr>
        </p15:guide>
        <p15:guide id="16" pos="12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11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1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7.svg"/><Relationship Id="rId2" Type="http://schemas.openxmlformats.org/officeDocument/2006/relationships/slideLayout" Target="../slideLayouts/slideLayout44.xml"/><Relationship Id="rId1" Type="http://schemas.openxmlformats.org/officeDocument/2006/relationships/tags" Target="../tags/tag12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2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12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27.xml"/><Relationship Id="rId5" Type="http://schemas.openxmlformats.org/officeDocument/2006/relationships/image" Target="../media/image1.emf"/><Relationship Id="rId4" Type="http://schemas.openxmlformats.org/officeDocument/2006/relationships/oleObject" Target="../embeddings/oleObject12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12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9.svg"/><Relationship Id="rId2" Type="http://schemas.openxmlformats.org/officeDocument/2006/relationships/slideLayout" Target="../slideLayouts/slideLayout44.xml"/><Relationship Id="rId1" Type="http://schemas.openxmlformats.org/officeDocument/2006/relationships/tags" Target="../tags/tag129.xml"/><Relationship Id="rId6" Type="http://schemas.openxmlformats.org/officeDocument/2006/relationships/image" Target="../media/image48.png"/><Relationship Id="rId5" Type="http://schemas.openxmlformats.org/officeDocument/2006/relationships/image" Target="../media/image1.emf"/><Relationship Id="rId4" Type="http://schemas.openxmlformats.org/officeDocument/2006/relationships/oleObject" Target="../embeddings/oleObject12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31.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3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11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9.svg"/><Relationship Id="rId2" Type="http://schemas.openxmlformats.org/officeDocument/2006/relationships/slideLayout" Target="../slideLayouts/slideLayout44.xml"/><Relationship Id="rId1" Type="http://schemas.openxmlformats.org/officeDocument/2006/relationships/tags" Target="../tags/tag132.xml"/><Relationship Id="rId6" Type="http://schemas.openxmlformats.org/officeDocument/2006/relationships/image" Target="../media/image48.png"/><Relationship Id="rId5" Type="http://schemas.openxmlformats.org/officeDocument/2006/relationships/image" Target="../media/image1.emf"/><Relationship Id="rId4" Type="http://schemas.openxmlformats.org/officeDocument/2006/relationships/oleObject" Target="../embeddings/oleObject13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6.xml"/><Relationship Id="rId1" Type="http://schemas.openxmlformats.org/officeDocument/2006/relationships/tags" Target="../tags/tag133.xml"/><Relationship Id="rId5" Type="http://schemas.openxmlformats.org/officeDocument/2006/relationships/image" Target="../media/image1.emf"/><Relationship Id="rId4" Type="http://schemas.openxmlformats.org/officeDocument/2006/relationships/oleObject" Target="../embeddings/oleObject13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34.xml"/><Relationship Id="rId5" Type="http://schemas.openxmlformats.org/officeDocument/2006/relationships/image" Target="../media/image1.emf"/><Relationship Id="rId4" Type="http://schemas.openxmlformats.org/officeDocument/2006/relationships/oleObject" Target="../embeddings/oleObject13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3.svg"/><Relationship Id="rId2" Type="http://schemas.openxmlformats.org/officeDocument/2006/relationships/slideLayout" Target="../slideLayouts/slideLayout44.xml"/><Relationship Id="rId1" Type="http://schemas.openxmlformats.org/officeDocument/2006/relationships/tags" Target="../tags/tag135.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3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1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13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3.svg"/><Relationship Id="rId2" Type="http://schemas.openxmlformats.org/officeDocument/2006/relationships/slideLayout" Target="../slideLayouts/slideLayout44.xml"/><Relationship Id="rId1" Type="http://schemas.openxmlformats.org/officeDocument/2006/relationships/tags" Target="../tags/tag138.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3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notesSlide" Target="../notesSlides/notesSlide4.xml"/><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slideLayout" Target="../slideLayouts/slideLayout10.xml"/><Relationship Id="rId16" Type="http://schemas.openxmlformats.org/officeDocument/2006/relationships/image" Target="../media/image36.png"/><Relationship Id="rId1" Type="http://schemas.openxmlformats.org/officeDocument/2006/relationships/tags" Target="../tags/tag11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oleObject" Target="../embeddings/oleObject116.bin"/><Relationship Id="rId9" Type="http://schemas.openxmlformats.org/officeDocument/2006/relationships/image" Target="../media/image29.sv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11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11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1.svg"/><Relationship Id="rId2" Type="http://schemas.openxmlformats.org/officeDocument/2006/relationships/slideLayout" Target="../slideLayouts/slideLayout10.xml"/><Relationship Id="rId1" Type="http://schemas.openxmlformats.org/officeDocument/2006/relationships/tags" Target="../tags/tag120.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11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3.svg"/><Relationship Id="rId2" Type="http://schemas.openxmlformats.org/officeDocument/2006/relationships/slideLayout" Target="../slideLayouts/slideLayout10.xml"/><Relationship Id="rId1" Type="http://schemas.openxmlformats.org/officeDocument/2006/relationships/tags" Target="../tags/tag121.xml"/><Relationship Id="rId6" Type="http://schemas.openxmlformats.org/officeDocument/2006/relationships/image" Target="../media/image42.png"/><Relationship Id="rId5" Type="http://schemas.openxmlformats.org/officeDocument/2006/relationships/image" Target="../media/image1.emf"/><Relationship Id="rId4" Type="http://schemas.openxmlformats.org/officeDocument/2006/relationships/oleObject" Target="../embeddings/oleObject12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5.svg"/><Relationship Id="rId2" Type="http://schemas.openxmlformats.org/officeDocument/2006/relationships/slideLayout" Target="../slideLayouts/slideLayout10.xml"/><Relationship Id="rId1" Type="http://schemas.openxmlformats.org/officeDocument/2006/relationships/tags" Target="../tags/tag122.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12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oogle Shape;437;p8">
            <a:extLst>
              <a:ext uri="{FF2B5EF4-FFF2-40B4-BE49-F238E27FC236}">
                <a16:creationId xmlns:a16="http://schemas.microsoft.com/office/drawing/2014/main" id="{736F1108-49BC-3E51-A9ED-FA0E5328A7F4}"/>
              </a:ext>
            </a:extLst>
          </p:cNvPr>
          <p:cNvGrpSpPr/>
          <p:nvPr/>
        </p:nvGrpSpPr>
        <p:grpSpPr>
          <a:xfrm>
            <a:off x="-73611" y="71279"/>
            <a:ext cx="12215916" cy="1107752"/>
            <a:chOff x="27613" y="470447"/>
            <a:chExt cx="9161944" cy="830814"/>
          </a:xfrm>
        </p:grpSpPr>
        <p:sp>
          <p:nvSpPr>
            <p:cNvPr id="6" name="Google Shape;438;p8">
              <a:extLst>
                <a:ext uri="{FF2B5EF4-FFF2-40B4-BE49-F238E27FC236}">
                  <a16:creationId xmlns:a16="http://schemas.microsoft.com/office/drawing/2014/main" id="{8B5E1545-F89E-B9AC-122F-4763CA034473}"/>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8" name="Google Shape;439;p8">
              <a:extLst>
                <a:ext uri="{FF2B5EF4-FFF2-40B4-BE49-F238E27FC236}">
                  <a16:creationId xmlns:a16="http://schemas.microsoft.com/office/drawing/2014/main" id="{746074B1-6433-0719-E367-B8A1527CEE1A}"/>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40;p8">
              <a:extLst>
                <a:ext uri="{FF2B5EF4-FFF2-40B4-BE49-F238E27FC236}">
                  <a16:creationId xmlns:a16="http://schemas.microsoft.com/office/drawing/2014/main" id="{22C8BB42-0EDA-5A99-FAEC-036EFBB1FC3A}"/>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4DFC4DA-D23F-BE38-8449-32C1D763F0EB}"/>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BB609EFC-C731-AF12-E9C5-EB6C61D339F0}"/>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3;p8">
              <a:extLst>
                <a:ext uri="{FF2B5EF4-FFF2-40B4-BE49-F238E27FC236}">
                  <a16:creationId xmlns:a16="http://schemas.microsoft.com/office/drawing/2014/main" id="{2B91B282-B92E-2F4E-0F6F-956FDE5A5220}"/>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4;p8">
              <a:extLst>
                <a:ext uri="{FF2B5EF4-FFF2-40B4-BE49-F238E27FC236}">
                  <a16:creationId xmlns:a16="http://schemas.microsoft.com/office/drawing/2014/main" id="{4561FB7E-EA00-4479-D064-0E492D302D53}"/>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5;p8">
              <a:extLst>
                <a:ext uri="{FF2B5EF4-FFF2-40B4-BE49-F238E27FC236}">
                  <a16:creationId xmlns:a16="http://schemas.microsoft.com/office/drawing/2014/main" id="{3B47059F-2486-89F3-DFCC-61E97E83AECB}"/>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6;p8">
              <a:extLst>
                <a:ext uri="{FF2B5EF4-FFF2-40B4-BE49-F238E27FC236}">
                  <a16:creationId xmlns:a16="http://schemas.microsoft.com/office/drawing/2014/main" id="{768D560C-990D-0E28-D209-0A20C3A842DB}"/>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7;p8">
              <a:extLst>
                <a:ext uri="{FF2B5EF4-FFF2-40B4-BE49-F238E27FC236}">
                  <a16:creationId xmlns:a16="http://schemas.microsoft.com/office/drawing/2014/main" id="{B3AEF440-E329-181C-4F6C-194776C5731D}"/>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8;p8">
              <a:extLst>
                <a:ext uri="{FF2B5EF4-FFF2-40B4-BE49-F238E27FC236}">
                  <a16:creationId xmlns:a16="http://schemas.microsoft.com/office/drawing/2014/main" id="{EA8D5DE9-AF42-D7F7-6E39-3598C6211B94}"/>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49;p8">
              <a:extLst>
                <a:ext uri="{FF2B5EF4-FFF2-40B4-BE49-F238E27FC236}">
                  <a16:creationId xmlns:a16="http://schemas.microsoft.com/office/drawing/2014/main" id="{86CBCA0D-2D0E-5A1A-1187-66A737FFFF97}"/>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0;p8">
              <a:extLst>
                <a:ext uri="{FF2B5EF4-FFF2-40B4-BE49-F238E27FC236}">
                  <a16:creationId xmlns:a16="http://schemas.microsoft.com/office/drawing/2014/main" id="{825F3D7B-AA92-A34F-3964-4AED60197E0B}"/>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1;p8">
              <a:extLst>
                <a:ext uri="{FF2B5EF4-FFF2-40B4-BE49-F238E27FC236}">
                  <a16:creationId xmlns:a16="http://schemas.microsoft.com/office/drawing/2014/main" id="{4D4B06CB-76BC-F6E1-F9DF-B4F737F7A106}"/>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2;p8">
              <a:extLst>
                <a:ext uri="{FF2B5EF4-FFF2-40B4-BE49-F238E27FC236}">
                  <a16:creationId xmlns:a16="http://schemas.microsoft.com/office/drawing/2014/main" id="{B84E5714-A108-B7C2-0BED-31F03E786332}"/>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3;p8">
              <a:extLst>
                <a:ext uri="{FF2B5EF4-FFF2-40B4-BE49-F238E27FC236}">
                  <a16:creationId xmlns:a16="http://schemas.microsoft.com/office/drawing/2014/main" id="{32AB0F23-3FF9-4D16-B8AA-47B09224A7FF}"/>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4;p8">
              <a:extLst>
                <a:ext uri="{FF2B5EF4-FFF2-40B4-BE49-F238E27FC236}">
                  <a16:creationId xmlns:a16="http://schemas.microsoft.com/office/drawing/2014/main" id="{035EA3FB-BCE8-31FA-120B-21AA122720EB}"/>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5;p8">
              <a:extLst>
                <a:ext uri="{FF2B5EF4-FFF2-40B4-BE49-F238E27FC236}">
                  <a16:creationId xmlns:a16="http://schemas.microsoft.com/office/drawing/2014/main" id="{CF76B1C8-4C7C-E6EB-AD31-5B32BF64B9FD}"/>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8" name="Google Shape;456;p8">
              <a:extLst>
                <a:ext uri="{FF2B5EF4-FFF2-40B4-BE49-F238E27FC236}">
                  <a16:creationId xmlns:a16="http://schemas.microsoft.com/office/drawing/2014/main" id="{72033037-55B3-5167-7511-2A1043022C3E}"/>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9" name="Google Shape;457;p8">
              <a:extLst>
                <a:ext uri="{FF2B5EF4-FFF2-40B4-BE49-F238E27FC236}">
                  <a16:creationId xmlns:a16="http://schemas.microsoft.com/office/drawing/2014/main" id="{90845802-E71B-775E-0EE6-6F6A20A8EA8E}"/>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58;p8">
              <a:extLst>
                <a:ext uri="{FF2B5EF4-FFF2-40B4-BE49-F238E27FC236}">
                  <a16:creationId xmlns:a16="http://schemas.microsoft.com/office/drawing/2014/main" id="{1E2245E5-1C0E-B442-F948-DF3FD3650500}"/>
                </a:ext>
              </a:extLst>
            </p:cNvPr>
            <p:cNvGrpSpPr/>
            <p:nvPr/>
          </p:nvGrpSpPr>
          <p:grpSpPr>
            <a:xfrm rot="890855">
              <a:off x="3181660" y="515636"/>
              <a:ext cx="370663" cy="217580"/>
              <a:chOff x="1429156" y="1387535"/>
              <a:chExt cx="657769" cy="386112"/>
            </a:xfrm>
          </p:grpSpPr>
          <p:sp>
            <p:nvSpPr>
              <p:cNvPr id="68" name="Google Shape;459;p8">
                <a:extLst>
                  <a:ext uri="{FF2B5EF4-FFF2-40B4-BE49-F238E27FC236}">
                    <a16:creationId xmlns:a16="http://schemas.microsoft.com/office/drawing/2014/main" id="{461E8954-CC4F-3669-394B-F8F4ECD21E0B}"/>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9" name="Google Shape;460;p8">
                <a:extLst>
                  <a:ext uri="{FF2B5EF4-FFF2-40B4-BE49-F238E27FC236}">
                    <a16:creationId xmlns:a16="http://schemas.microsoft.com/office/drawing/2014/main" id="{79174660-2893-2F40-042B-30B653976A8C}"/>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1;p8">
              <a:extLst>
                <a:ext uri="{FF2B5EF4-FFF2-40B4-BE49-F238E27FC236}">
                  <a16:creationId xmlns:a16="http://schemas.microsoft.com/office/drawing/2014/main" id="{931588A4-5A8F-F366-0921-71D8B6B77DEB}"/>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2;p8">
              <a:extLst>
                <a:ext uri="{FF2B5EF4-FFF2-40B4-BE49-F238E27FC236}">
                  <a16:creationId xmlns:a16="http://schemas.microsoft.com/office/drawing/2014/main" id="{4885F102-3501-B493-01A2-16A63A43491B}"/>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4" name="Google Shape;463;p8">
              <a:extLst>
                <a:ext uri="{FF2B5EF4-FFF2-40B4-BE49-F238E27FC236}">
                  <a16:creationId xmlns:a16="http://schemas.microsoft.com/office/drawing/2014/main" id="{ED058847-E9F0-84D1-90DE-54519BF8FA63}"/>
                </a:ext>
              </a:extLst>
            </p:cNvPr>
            <p:cNvGrpSpPr/>
            <p:nvPr/>
          </p:nvGrpSpPr>
          <p:grpSpPr>
            <a:xfrm>
              <a:off x="3707787" y="505390"/>
              <a:ext cx="212392" cy="256778"/>
              <a:chOff x="1010452" y="1144365"/>
              <a:chExt cx="376916" cy="455685"/>
            </a:xfrm>
          </p:grpSpPr>
          <p:sp>
            <p:nvSpPr>
              <p:cNvPr id="66" name="Google Shape;464;p8">
                <a:extLst>
                  <a:ext uri="{FF2B5EF4-FFF2-40B4-BE49-F238E27FC236}">
                    <a16:creationId xmlns:a16="http://schemas.microsoft.com/office/drawing/2014/main" id="{829B75EE-17B5-E844-1DAD-1AFBD8763864}"/>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7" name="Google Shape;465;p8">
                <a:extLst>
                  <a:ext uri="{FF2B5EF4-FFF2-40B4-BE49-F238E27FC236}">
                    <a16:creationId xmlns:a16="http://schemas.microsoft.com/office/drawing/2014/main" id="{2CE87C1F-F561-0299-4708-6D8D87A1F33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5" name="Google Shape;466;p8">
              <a:extLst>
                <a:ext uri="{FF2B5EF4-FFF2-40B4-BE49-F238E27FC236}">
                  <a16:creationId xmlns:a16="http://schemas.microsoft.com/office/drawing/2014/main" id="{6060BA1A-FEAF-52DB-097D-0B044ECB09FA}"/>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67;p8">
              <a:extLst>
                <a:ext uri="{FF2B5EF4-FFF2-40B4-BE49-F238E27FC236}">
                  <a16:creationId xmlns:a16="http://schemas.microsoft.com/office/drawing/2014/main" id="{E328C474-73DB-CFBC-529C-7E1F52296823}"/>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68;p8">
              <a:extLst>
                <a:ext uri="{FF2B5EF4-FFF2-40B4-BE49-F238E27FC236}">
                  <a16:creationId xmlns:a16="http://schemas.microsoft.com/office/drawing/2014/main" id="{6A9AEF88-FDE4-22A8-D742-05237F3752A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69;p8">
              <a:extLst>
                <a:ext uri="{FF2B5EF4-FFF2-40B4-BE49-F238E27FC236}">
                  <a16:creationId xmlns:a16="http://schemas.microsoft.com/office/drawing/2014/main" id="{BAAF229B-9B71-4E61-8579-ED65061C4580}"/>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0;p8">
              <a:extLst>
                <a:ext uri="{FF2B5EF4-FFF2-40B4-BE49-F238E27FC236}">
                  <a16:creationId xmlns:a16="http://schemas.microsoft.com/office/drawing/2014/main" id="{9BD9E621-2F07-90E6-D2B1-3E08D948CE6E}"/>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1;p8">
              <a:extLst>
                <a:ext uri="{FF2B5EF4-FFF2-40B4-BE49-F238E27FC236}">
                  <a16:creationId xmlns:a16="http://schemas.microsoft.com/office/drawing/2014/main" id="{27AAF84B-D1D6-7D9A-330C-1F6CC7FA1E6C}"/>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2;p8">
              <a:extLst>
                <a:ext uri="{FF2B5EF4-FFF2-40B4-BE49-F238E27FC236}">
                  <a16:creationId xmlns:a16="http://schemas.microsoft.com/office/drawing/2014/main" id="{83F753A7-F20D-A772-FC7B-480BC7C8344A}"/>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3;p8">
              <a:extLst>
                <a:ext uri="{FF2B5EF4-FFF2-40B4-BE49-F238E27FC236}">
                  <a16:creationId xmlns:a16="http://schemas.microsoft.com/office/drawing/2014/main" id="{6211C545-A10A-D548-9B30-B61DC8087837}"/>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4;p8">
              <a:extLst>
                <a:ext uri="{FF2B5EF4-FFF2-40B4-BE49-F238E27FC236}">
                  <a16:creationId xmlns:a16="http://schemas.microsoft.com/office/drawing/2014/main" id="{B6DAB5D5-FA90-53BB-CE13-A028EB9CA889}"/>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5;p8">
              <a:extLst>
                <a:ext uri="{FF2B5EF4-FFF2-40B4-BE49-F238E27FC236}">
                  <a16:creationId xmlns:a16="http://schemas.microsoft.com/office/drawing/2014/main" id="{59BAAAEB-DE29-EA2C-8403-FA647E29422A}"/>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6;p8">
              <a:extLst>
                <a:ext uri="{FF2B5EF4-FFF2-40B4-BE49-F238E27FC236}">
                  <a16:creationId xmlns:a16="http://schemas.microsoft.com/office/drawing/2014/main" id="{0EF91B24-8334-C410-E77F-0C6C6684DB46}"/>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77;p8">
              <a:extLst>
                <a:ext uri="{FF2B5EF4-FFF2-40B4-BE49-F238E27FC236}">
                  <a16:creationId xmlns:a16="http://schemas.microsoft.com/office/drawing/2014/main" id="{31422C45-6452-D665-12FE-E675520DCEF2}"/>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78;p8">
              <a:extLst>
                <a:ext uri="{FF2B5EF4-FFF2-40B4-BE49-F238E27FC236}">
                  <a16:creationId xmlns:a16="http://schemas.microsoft.com/office/drawing/2014/main" id="{39166CF2-4FEA-5962-937D-8A8B2DB637B1}"/>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79;p8">
              <a:extLst>
                <a:ext uri="{FF2B5EF4-FFF2-40B4-BE49-F238E27FC236}">
                  <a16:creationId xmlns:a16="http://schemas.microsoft.com/office/drawing/2014/main" id="{69A486C9-9266-DB51-6E08-319B319AB42E}"/>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0;p8">
              <a:extLst>
                <a:ext uri="{FF2B5EF4-FFF2-40B4-BE49-F238E27FC236}">
                  <a16:creationId xmlns:a16="http://schemas.microsoft.com/office/drawing/2014/main" id="{74F9AE73-B534-1B23-B85D-E46EEBADBD77}"/>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1;p8">
              <a:extLst>
                <a:ext uri="{FF2B5EF4-FFF2-40B4-BE49-F238E27FC236}">
                  <a16:creationId xmlns:a16="http://schemas.microsoft.com/office/drawing/2014/main" id="{2449B3AF-A7E3-5B77-169D-30EF76A118D9}"/>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2;p8">
              <a:extLst>
                <a:ext uri="{FF2B5EF4-FFF2-40B4-BE49-F238E27FC236}">
                  <a16:creationId xmlns:a16="http://schemas.microsoft.com/office/drawing/2014/main" id="{5E8EB8D5-30ED-EA7B-3E87-EAC317C4355A}"/>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2" name="Google Shape;483;p8">
              <a:extLst>
                <a:ext uri="{FF2B5EF4-FFF2-40B4-BE49-F238E27FC236}">
                  <a16:creationId xmlns:a16="http://schemas.microsoft.com/office/drawing/2014/main" id="{6AFC27F9-785A-F520-004D-6C2FACF71834}"/>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3" name="Google Shape;484;p8">
              <a:extLst>
                <a:ext uri="{FF2B5EF4-FFF2-40B4-BE49-F238E27FC236}">
                  <a16:creationId xmlns:a16="http://schemas.microsoft.com/office/drawing/2014/main" id="{C9E04ECC-AF4B-AFCD-C4F1-AA2E09FAB84D}"/>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85;p8">
              <a:extLst>
                <a:ext uri="{FF2B5EF4-FFF2-40B4-BE49-F238E27FC236}">
                  <a16:creationId xmlns:a16="http://schemas.microsoft.com/office/drawing/2014/main" id="{3AF80C36-027C-70BC-FE35-9B5D22FAA457}"/>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86;p8">
              <a:extLst>
                <a:ext uri="{FF2B5EF4-FFF2-40B4-BE49-F238E27FC236}">
                  <a16:creationId xmlns:a16="http://schemas.microsoft.com/office/drawing/2014/main" id="{C5FD2658-E50D-8F84-305B-3B6E4E40E7B1}"/>
                </a:ext>
              </a:extLst>
            </p:cNvPr>
            <p:cNvGrpSpPr/>
            <p:nvPr/>
          </p:nvGrpSpPr>
          <p:grpSpPr>
            <a:xfrm>
              <a:off x="7836651" y="987182"/>
              <a:ext cx="121750" cy="155749"/>
              <a:chOff x="6422295" y="3351500"/>
              <a:chExt cx="252856" cy="323399"/>
            </a:xfrm>
          </p:grpSpPr>
          <p:sp>
            <p:nvSpPr>
              <p:cNvPr id="64" name="Google Shape;487;p8">
                <a:extLst>
                  <a:ext uri="{FF2B5EF4-FFF2-40B4-BE49-F238E27FC236}">
                    <a16:creationId xmlns:a16="http://schemas.microsoft.com/office/drawing/2014/main" id="{45FA5A17-90FB-9FA1-9E45-E35BB19E7062}"/>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5" name="Google Shape;488;p8">
                <a:extLst>
                  <a:ext uri="{FF2B5EF4-FFF2-40B4-BE49-F238E27FC236}">
                    <a16:creationId xmlns:a16="http://schemas.microsoft.com/office/drawing/2014/main" id="{6CD30064-11FF-4B33-95AD-B621EADA8C0E}"/>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89;p8">
              <a:extLst>
                <a:ext uri="{FF2B5EF4-FFF2-40B4-BE49-F238E27FC236}">
                  <a16:creationId xmlns:a16="http://schemas.microsoft.com/office/drawing/2014/main" id="{39B4B781-90E4-FCD0-7D26-F091D0B7DD8A}"/>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0;p8">
              <a:extLst>
                <a:ext uri="{FF2B5EF4-FFF2-40B4-BE49-F238E27FC236}">
                  <a16:creationId xmlns:a16="http://schemas.microsoft.com/office/drawing/2014/main" id="{0286F879-90A7-8EE8-2480-D64183395BE7}"/>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8" name="Google Shape;491;p8">
              <a:extLst>
                <a:ext uri="{FF2B5EF4-FFF2-40B4-BE49-F238E27FC236}">
                  <a16:creationId xmlns:a16="http://schemas.microsoft.com/office/drawing/2014/main" id="{3B87DA0F-3C0E-50B0-6E09-2E73CEDFAA17}"/>
                </a:ext>
              </a:extLst>
            </p:cNvPr>
            <p:cNvGrpSpPr/>
            <p:nvPr/>
          </p:nvGrpSpPr>
          <p:grpSpPr>
            <a:xfrm>
              <a:off x="3137402" y="1006079"/>
              <a:ext cx="129429" cy="165162"/>
              <a:chOff x="6793660" y="3322411"/>
              <a:chExt cx="268804" cy="342944"/>
            </a:xfrm>
          </p:grpSpPr>
          <p:sp>
            <p:nvSpPr>
              <p:cNvPr id="61" name="Google Shape;492;p8">
                <a:extLst>
                  <a:ext uri="{FF2B5EF4-FFF2-40B4-BE49-F238E27FC236}">
                    <a16:creationId xmlns:a16="http://schemas.microsoft.com/office/drawing/2014/main" id="{09A30AA5-8947-DA2F-5AA9-7CE0B6F1817F}"/>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93;p8">
                <a:extLst>
                  <a:ext uri="{FF2B5EF4-FFF2-40B4-BE49-F238E27FC236}">
                    <a16:creationId xmlns:a16="http://schemas.microsoft.com/office/drawing/2014/main" id="{B43B4ADC-712D-70EC-164B-ABCD56729CA2}"/>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3" name="Google Shape;494;p8">
                <a:extLst>
                  <a:ext uri="{FF2B5EF4-FFF2-40B4-BE49-F238E27FC236}">
                    <a16:creationId xmlns:a16="http://schemas.microsoft.com/office/drawing/2014/main" id="{31FA6816-6B59-84DC-6986-F2C4476AF592}"/>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9" name="Google Shape;495;p8">
              <a:extLst>
                <a:ext uri="{FF2B5EF4-FFF2-40B4-BE49-F238E27FC236}">
                  <a16:creationId xmlns:a16="http://schemas.microsoft.com/office/drawing/2014/main" id="{EB362976-8EF7-693A-32D4-B61A689335BD}"/>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6;p8">
              <a:extLst>
                <a:ext uri="{FF2B5EF4-FFF2-40B4-BE49-F238E27FC236}">
                  <a16:creationId xmlns:a16="http://schemas.microsoft.com/office/drawing/2014/main" id="{4FFEE3C3-DD9B-CAF4-6837-955F60D1CBEC}"/>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0673400" y="12181875"/>
            <a:ext cx="626400" cy="108000"/>
          </a:xfrm>
        </p:spPr>
        <p:txBody>
          <a:bodyPr/>
          <a:lstStyle/>
          <a:p>
            <a:fld id="{23AA811B-2EBD-4900-905E-5BE206449611}" type="slidenum">
              <a:rPr lang="da-DK" smtClean="0"/>
              <a:pPr/>
              <a:t>1</a:t>
            </a:fld>
            <a:endParaRPr lang="da-DK"/>
          </a:p>
        </p:txBody>
      </p:sp>
      <p:sp>
        <p:nvSpPr>
          <p:cNvPr id="13" name="Rectangle 12">
            <a:extLst>
              <a:ext uri="{FF2B5EF4-FFF2-40B4-BE49-F238E27FC236}">
                <a16:creationId xmlns:a16="http://schemas.microsoft.com/office/drawing/2014/main" id="{70764143-FD74-4911-BC3C-876E229F418E}"/>
              </a:ext>
            </a:extLst>
          </p:cNvPr>
          <p:cNvSpPr/>
          <p:nvPr/>
        </p:nvSpPr>
        <p:spPr>
          <a:xfrm>
            <a:off x="-533400" y="9460722"/>
            <a:ext cx="11833200" cy="194776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Google Shape;741;p19">
            <a:extLst>
              <a:ext uri="{FF2B5EF4-FFF2-40B4-BE49-F238E27FC236}">
                <a16:creationId xmlns:a16="http://schemas.microsoft.com/office/drawing/2014/main" id="{5D8B3674-E05D-FFE8-509D-72F6614D164C}"/>
              </a:ext>
            </a:extLst>
          </p:cNvPr>
          <p:cNvSpPr txBox="1">
            <a:spLocks/>
          </p:cNvSpPr>
          <p:nvPr/>
        </p:nvSpPr>
        <p:spPr>
          <a:xfrm>
            <a:off x="1021191" y="2233422"/>
            <a:ext cx="10170646" cy="30382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l" defTabSz="1219170">
              <a:buClr>
                <a:srgbClr val="273F68"/>
              </a:buClr>
            </a:pPr>
            <a:r>
              <a:rPr lang="da-DK" sz="1500" b="0" kern="0" dirty="0">
                <a:solidFill>
                  <a:srgbClr val="FFFFFF"/>
                </a:solidFill>
                <a:latin typeface="Quicksand"/>
                <a:ea typeface="+mn-ea"/>
                <a:cs typeface="+mn-cs"/>
              </a:rPr>
              <a:t>I</a:t>
            </a:r>
            <a:r>
              <a:rPr kumimoji="0" lang="da-DK" sz="1500" b="0" i="0" u="none" strike="noStrike" kern="0" cap="none" spc="0" normalizeH="0" baseline="0" noProof="0" dirty="0">
                <a:ln>
                  <a:noFill/>
                </a:ln>
                <a:solidFill>
                  <a:schemeClr val="bg1"/>
                </a:solidFill>
                <a:effectLst/>
                <a:uLnTx/>
                <a:uFillTx/>
                <a:latin typeface="Quicksand"/>
                <a:ea typeface="+mn-ea"/>
                <a:cs typeface="+mn-cs"/>
              </a:rPr>
              <a:t> denne slidepakke finder I resultaterne fra </a:t>
            </a:r>
            <a:r>
              <a:rPr lang="da-DK" sz="1500" b="0" kern="0" dirty="0">
                <a:solidFill>
                  <a:schemeClr val="bg1"/>
                </a:solidFill>
                <a:latin typeface="Quicksand"/>
                <a:ea typeface="+mn-ea"/>
                <a:cs typeface="+mn-cs"/>
              </a:rPr>
              <a:t>anden</a:t>
            </a:r>
            <a:r>
              <a:rPr kumimoji="0" lang="da-DK" sz="1500" b="0" i="0" u="none" strike="noStrike" kern="0" cap="none" spc="0" normalizeH="0" baseline="0" noProof="0" dirty="0">
                <a:ln>
                  <a:noFill/>
                </a:ln>
                <a:solidFill>
                  <a:schemeClr val="bg1"/>
                </a:solidFill>
                <a:effectLst/>
                <a:uLnTx/>
                <a:uFillTx/>
                <a:latin typeface="Quicksand"/>
                <a:ea typeface="+mn-ea"/>
                <a:cs typeface="+mn-cs"/>
              </a:rPr>
              <a:t> runde af evalueringen af </a:t>
            </a:r>
            <a:r>
              <a:rPr kumimoji="0" lang="da-DK" sz="1500" b="0" i="1" u="none" strike="noStrike" kern="0" cap="none" spc="0" normalizeH="0" baseline="0" noProof="0" dirty="0">
                <a:ln>
                  <a:noFill/>
                </a:ln>
                <a:solidFill>
                  <a:schemeClr val="bg1"/>
                </a:solidFill>
                <a:effectLst/>
                <a:uLnTx/>
                <a:uFillTx/>
                <a:latin typeface="Quicksand"/>
                <a:ea typeface="+mn-ea"/>
                <a:cs typeface="+mn-cs"/>
              </a:rPr>
              <a:t>Den mangfoldige folkeskole i Nordjylland </a:t>
            </a:r>
            <a:r>
              <a:rPr kumimoji="0" lang="da-DK" sz="1500" b="0" i="0" u="none" strike="noStrike" kern="0" cap="none" spc="0" normalizeH="0" baseline="0" noProof="0" dirty="0">
                <a:ln>
                  <a:noFill/>
                </a:ln>
                <a:solidFill>
                  <a:schemeClr val="bg1"/>
                </a:solidFill>
                <a:effectLst/>
                <a:uLnTx/>
                <a:uFillTx/>
                <a:latin typeface="Quicksand"/>
                <a:ea typeface="+mn-ea"/>
                <a:cs typeface="+mn-cs"/>
              </a:rPr>
              <a:t>(</a:t>
            </a:r>
            <a:r>
              <a:rPr lang="da-DK" sz="1500" b="0" kern="0" dirty="0">
                <a:solidFill>
                  <a:schemeClr val="bg1"/>
                </a:solidFill>
                <a:latin typeface="Quicksand"/>
                <a:ea typeface="+mn-ea"/>
                <a:cs typeface="+mn-cs"/>
              </a:rPr>
              <a:t>forår </a:t>
            </a:r>
            <a:r>
              <a:rPr kumimoji="0" lang="da-DK" sz="1500" b="0" i="0" u="none" strike="noStrike" kern="0" cap="none" spc="0" normalizeH="0" baseline="0" noProof="0" dirty="0">
                <a:ln>
                  <a:noFill/>
                </a:ln>
                <a:solidFill>
                  <a:schemeClr val="bg1"/>
                </a:solidFill>
                <a:effectLst/>
                <a:uLnTx/>
                <a:uFillTx/>
                <a:latin typeface="Quicksand"/>
                <a:ea typeface="+mn-ea"/>
                <a:cs typeface="+mn-cs"/>
              </a:rPr>
              <a:t>2024). </a:t>
            </a:r>
            <a:r>
              <a:rPr lang="da-DK" sz="1500" b="0" kern="0" dirty="0">
                <a:solidFill>
                  <a:srgbClr val="FFFFFF"/>
                </a:solidFill>
                <a:latin typeface="Quicksand"/>
              </a:rPr>
              <a:t>Vi håber, at disse slides kan støtte jer i at videreformidle de foreløbige resultater til pædagogisk personale og skabe spændende dialoger om arbejdet med at skabe deltagelsesmuligheder for alle elever.</a:t>
            </a:r>
          </a:p>
          <a:p>
            <a:pPr marR="0" lvl="0" algn="l" defTabSz="1219170" rtl="0" eaLnBrk="1" fontAlgn="auto" latinLnBrk="0" hangingPunct="1">
              <a:lnSpc>
                <a:spcPct val="100000"/>
              </a:lnSpc>
              <a:spcBef>
                <a:spcPts val="0"/>
              </a:spcBef>
              <a:spcAft>
                <a:spcPts val="0"/>
              </a:spcAft>
              <a:buClr>
                <a:schemeClr val="bg1"/>
              </a:buClr>
              <a:buSzPct val="100000"/>
              <a:tabLst/>
              <a:defRPr/>
            </a:pPr>
            <a:endParaRPr kumimoji="0" lang="da-DK" sz="1500" b="0" i="0" u="none" strike="noStrike" kern="0" cap="none" spc="0" normalizeH="0" baseline="0" noProof="0" dirty="0">
              <a:ln>
                <a:noFill/>
              </a:ln>
              <a:solidFill>
                <a:schemeClr val="bg1"/>
              </a:solidFill>
              <a:effectLst/>
              <a:uLnTx/>
              <a:uFillTx/>
              <a:latin typeface="Quicksand"/>
              <a:ea typeface="+mn-ea"/>
              <a:cs typeface="+mn-cs"/>
            </a:endParaRPr>
          </a:p>
          <a:p>
            <a:pPr marR="0" lvl="0" algn="l" defTabSz="1219170" rtl="0" eaLnBrk="1" fontAlgn="auto" latinLnBrk="0" hangingPunct="1">
              <a:lnSpc>
                <a:spcPct val="100000"/>
              </a:lnSpc>
              <a:spcBef>
                <a:spcPts val="0"/>
              </a:spcBef>
              <a:spcAft>
                <a:spcPts val="0"/>
              </a:spcAft>
              <a:buClr>
                <a:schemeClr val="bg1"/>
              </a:buClr>
              <a:buSzPct val="100000"/>
              <a:tabLst/>
              <a:defRPr/>
            </a:pPr>
            <a:r>
              <a:rPr kumimoji="0" lang="da-DK" sz="1500" b="0" i="0" u="none" strike="noStrike" kern="0" cap="none" spc="0" normalizeH="0" baseline="0" noProof="0" dirty="0">
                <a:ln>
                  <a:noFill/>
                </a:ln>
                <a:solidFill>
                  <a:schemeClr val="bg1"/>
                </a:solidFill>
                <a:effectLst/>
                <a:uLnTx/>
                <a:uFillTx/>
                <a:latin typeface="Quicksand"/>
                <a:ea typeface="+mn-ea"/>
                <a:cs typeface="+mn-cs"/>
              </a:rPr>
              <a:t>Vi foreslår, at I som ledelse orienterer jer i sektionerne og inviterer skolens pædagogiske personale til et møde, hvor I kan præsentere udvalgte eller </a:t>
            </a:r>
            <a:r>
              <a:rPr lang="da-DK" sz="1500" b="0" kern="0" dirty="0">
                <a:solidFill>
                  <a:schemeClr val="bg1"/>
                </a:solidFill>
                <a:latin typeface="Quicksand"/>
                <a:ea typeface="+mn-ea"/>
                <a:cs typeface="+mn-cs"/>
              </a:rPr>
              <a:t>alle </a:t>
            </a:r>
            <a:r>
              <a:rPr kumimoji="0" lang="da-DK" sz="1500" b="0" i="0" u="none" strike="noStrike" kern="0" cap="none" spc="0" normalizeH="0" baseline="0" noProof="0" dirty="0">
                <a:ln>
                  <a:noFill/>
                </a:ln>
                <a:solidFill>
                  <a:schemeClr val="bg1"/>
                </a:solidFill>
                <a:effectLst/>
                <a:uLnTx/>
                <a:uFillTx/>
                <a:latin typeface="Quicksand"/>
                <a:ea typeface="+mn-ea"/>
                <a:cs typeface="+mn-cs"/>
              </a:rPr>
              <a:t>resultater. Det kan bruges som afsæt for at drøfte, hvordan I videreudvikler jeres praksis. </a:t>
            </a:r>
          </a:p>
          <a:p>
            <a:pPr marR="0" lvl="0" algn="l" defTabSz="1219170" rtl="0" eaLnBrk="1" fontAlgn="auto" latinLnBrk="0" hangingPunct="1">
              <a:lnSpc>
                <a:spcPct val="100000"/>
              </a:lnSpc>
              <a:spcBef>
                <a:spcPts val="0"/>
              </a:spcBef>
              <a:spcAft>
                <a:spcPts val="0"/>
              </a:spcAft>
              <a:buClr>
                <a:schemeClr val="bg1"/>
              </a:buClr>
              <a:buSzPct val="100000"/>
              <a:tabLst/>
              <a:defRPr/>
            </a:pPr>
            <a:endParaRPr lang="da-DK" sz="1500" b="0" kern="0" dirty="0">
              <a:solidFill>
                <a:schemeClr val="bg1"/>
              </a:solidFill>
              <a:latin typeface="Quicksand"/>
              <a:ea typeface="+mn-ea"/>
              <a:cs typeface="+mn-cs"/>
            </a:endParaRPr>
          </a:p>
          <a:p>
            <a:pPr algn="l" defTabSz="1219170">
              <a:lnSpc>
                <a:spcPct val="100000"/>
              </a:lnSpc>
              <a:buClr>
                <a:schemeClr val="bg1"/>
              </a:buClr>
              <a:buSzPct val="100000"/>
              <a:defRPr/>
            </a:pPr>
            <a:r>
              <a:rPr lang="da-DK" sz="1500" b="0" kern="0" dirty="0">
                <a:solidFill>
                  <a:schemeClr val="bg1"/>
                </a:solidFill>
                <a:latin typeface="Quicksand"/>
              </a:rPr>
              <a:t>Præsentationen er udarbejdet i et redigerbart format, så I selv kan sortere i indholdet afhængigt af, hvad der er vigtigst for jer at videreformidle, og hvad I ønsker at præsentere for hvem og hvornår. Til hvert slide er der udarbejdet talenoter, som I kan bruge til at udfolde resultaterne. I kan også supplere med egne resultater fra jeres lokale skolerapport. </a:t>
            </a:r>
          </a:p>
          <a:p>
            <a:pPr algn="l" defTabSz="1219170">
              <a:lnSpc>
                <a:spcPct val="100000"/>
              </a:lnSpc>
              <a:buClr>
                <a:schemeClr val="bg1"/>
              </a:buClr>
              <a:buSzPct val="100000"/>
              <a:defRPr/>
            </a:pPr>
            <a:endParaRPr lang="da-DK" sz="1500" b="0" kern="0" dirty="0">
              <a:solidFill>
                <a:schemeClr val="bg1"/>
              </a:solidFill>
              <a:latin typeface="Quicksand"/>
            </a:endParaRPr>
          </a:p>
          <a:p>
            <a:pPr defTabSz="1219170">
              <a:lnSpc>
                <a:spcPct val="100000"/>
              </a:lnSpc>
              <a:buClr>
                <a:srgbClr val="273F68"/>
              </a:buClr>
              <a:buSzPct val="100000"/>
            </a:pPr>
            <a:r>
              <a:rPr lang="da-DK" sz="1500" kern="0" dirty="0">
                <a:solidFill>
                  <a:schemeClr val="bg1"/>
                </a:solidFill>
                <a:latin typeface="Quicksand"/>
              </a:rPr>
              <a:t>God fornøjelse!</a:t>
            </a:r>
          </a:p>
          <a:p>
            <a:pPr defTabSz="1219170">
              <a:lnSpc>
                <a:spcPct val="100000"/>
              </a:lnSpc>
              <a:buClr>
                <a:srgbClr val="273F68"/>
              </a:buClr>
              <a:buSzPct val="100000"/>
            </a:pPr>
            <a:r>
              <a:rPr lang="da-DK" sz="1500" b="0" kern="0" dirty="0">
                <a:solidFill>
                  <a:schemeClr val="bg1"/>
                </a:solidFill>
                <a:latin typeface="Quicksand"/>
              </a:rPr>
              <a:t>Hilsen Rambøll</a:t>
            </a:r>
            <a:endParaRPr lang="da-DK" sz="1500" b="0" i="1" kern="0" dirty="0">
              <a:solidFill>
                <a:srgbClr val="FFFFFF"/>
              </a:solidFill>
              <a:latin typeface="Quicksand"/>
            </a:endParaRPr>
          </a:p>
        </p:txBody>
      </p:sp>
      <p:sp>
        <p:nvSpPr>
          <p:cNvPr id="7" name="Google Shape;994;p40">
            <a:extLst>
              <a:ext uri="{FF2B5EF4-FFF2-40B4-BE49-F238E27FC236}">
                <a16:creationId xmlns:a16="http://schemas.microsoft.com/office/drawing/2014/main" id="{96832833-B16A-C36B-6F8F-7D6D60BAF385}"/>
              </a:ext>
            </a:extLst>
          </p:cNvPr>
          <p:cNvSpPr txBox="1">
            <a:spLocks/>
          </p:cNvSpPr>
          <p:nvPr/>
        </p:nvSpPr>
        <p:spPr>
          <a:xfrm>
            <a:off x="0" y="1245516"/>
            <a:ext cx="12192000"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eaLnBrk="1" fontAlgn="auto" latinLnBrk="0" hangingPunct="1">
              <a:lnSpc>
                <a:spcPct val="90000"/>
              </a:lnSpc>
              <a:spcBef>
                <a:spcPts val="0"/>
              </a:spcBef>
              <a:spcAft>
                <a:spcPts val="0"/>
              </a:spcAft>
              <a:buClr>
                <a:srgbClr val="273F68"/>
              </a:buClr>
              <a:buSzPts val="3000"/>
              <a:buFont typeface="Amatic SC"/>
              <a:buNone/>
              <a:tabLst/>
              <a:defRPr/>
            </a:pPr>
            <a:r>
              <a:rPr lang="da-DK" sz="4000" kern="0" dirty="0">
                <a:solidFill>
                  <a:schemeClr val="bg2"/>
                </a:solidFill>
              </a:rPr>
              <a:t>Hej ledelse på skolerne i Nordjylland!</a:t>
            </a:r>
            <a:endParaRPr kumimoji="0" lang="da-DK" sz="4000" b="1" i="0" u="none" strike="noStrike" kern="0" cap="none" spc="0" normalizeH="0" baseline="0" noProof="0" dirty="0">
              <a:ln>
                <a:noFill/>
              </a:ln>
              <a:solidFill>
                <a:schemeClr val="bg2"/>
              </a:solidFill>
              <a:effectLst/>
              <a:uLnTx/>
              <a:uFillTx/>
              <a:latin typeface="Amatic SC"/>
              <a:cs typeface="Amatic SC"/>
              <a:sym typeface="Amatic SC"/>
            </a:endParaRPr>
          </a:p>
        </p:txBody>
      </p:sp>
    </p:spTree>
    <p:extLst>
      <p:ext uri="{BB962C8B-B14F-4D97-AF65-F5344CB8AC3E}">
        <p14:creationId xmlns:p14="http://schemas.microsoft.com/office/powerpoint/2010/main" val="29702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897881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2962421" y="2436684"/>
            <a:ext cx="6267157" cy="1984631"/>
          </a:xfrm>
          <a:prstGeom prst="rect">
            <a:avLst/>
          </a:prstGeom>
        </p:spPr>
        <p:txBody>
          <a:bodyPr spcFirstLastPara="1" wrap="square" lIns="0" tIns="0" rIns="0" bIns="0" anchor="ctr" anchorCtr="0">
            <a:noAutofit/>
          </a:bodyPr>
          <a:lstStyle/>
          <a:p>
            <a:pPr algn="ctr"/>
            <a:r>
              <a:rPr lang="da-DK" sz="4800" b="1" dirty="0">
                <a:latin typeface="Amatic SC" panose="00000500000000000000" pitchFamily="2" charset="-79"/>
                <a:cs typeface="Amatic SC" panose="00000500000000000000" pitchFamily="2" charset="-79"/>
              </a:rPr>
              <a:t>Tegn på forandring i praksis</a:t>
            </a:r>
            <a:endParaRPr lang="da-DK" sz="80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46142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11</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1" y="347862"/>
            <a:ext cx="901244"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9" name="Google Shape;843;p29">
            <a:extLst>
              <a:ext uri="{FF2B5EF4-FFF2-40B4-BE49-F238E27FC236}">
                <a16:creationId xmlns:a16="http://schemas.microsoft.com/office/drawing/2014/main" id="{63F687D6-3A0C-49E8-8309-51383D3FACDF}"/>
              </a:ext>
            </a:extLst>
          </p:cNvPr>
          <p:cNvSpPr/>
          <p:nvPr/>
        </p:nvSpPr>
        <p:spPr>
          <a:xfrm>
            <a:off x="358775" y="347492"/>
            <a:ext cx="11359983"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Tegn på forandringer i praksis: hovedresultater</a:t>
            </a:r>
          </a:p>
        </p:txBody>
      </p:sp>
      <p:sp>
        <p:nvSpPr>
          <p:cNvPr id="17" name="Google Shape;843;p29">
            <a:extLst>
              <a:ext uri="{FF2B5EF4-FFF2-40B4-BE49-F238E27FC236}">
                <a16:creationId xmlns:a16="http://schemas.microsoft.com/office/drawing/2014/main" id="{A6C4A561-967F-018D-AB42-6CA56D99821F}"/>
              </a:ext>
            </a:extLst>
          </p:cNvPr>
          <p:cNvSpPr/>
          <p:nvPr/>
        </p:nvSpPr>
        <p:spPr>
          <a:xfrm>
            <a:off x="11591636" y="347492"/>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2" name="Google Shape;843;p29">
            <a:extLst>
              <a:ext uri="{FF2B5EF4-FFF2-40B4-BE49-F238E27FC236}">
                <a16:creationId xmlns:a16="http://schemas.microsoft.com/office/drawing/2014/main" id="{B934E536-600A-73F4-2F31-F377D0DF87B4}"/>
              </a:ext>
            </a:extLst>
          </p:cNvPr>
          <p:cNvSpPr/>
          <p:nvPr/>
        </p:nvSpPr>
        <p:spPr>
          <a:xfrm>
            <a:off x="11033835" y="347677"/>
            <a:ext cx="1067334"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32" name="TextBox 31">
            <a:extLst>
              <a:ext uri="{FF2B5EF4-FFF2-40B4-BE49-F238E27FC236}">
                <a16:creationId xmlns:a16="http://schemas.microsoft.com/office/drawing/2014/main" id="{6525F883-4EF3-2E17-67B9-930C5FF2C9C2}"/>
              </a:ext>
            </a:extLst>
          </p:cNvPr>
          <p:cNvSpPr txBox="1">
            <a:spLocks/>
          </p:cNvSpPr>
          <p:nvPr/>
        </p:nvSpPr>
        <p:spPr>
          <a:xfrm>
            <a:off x="1414327" y="2488861"/>
            <a:ext cx="9149170" cy="915984"/>
          </a:xfrm>
          <a:custGeom>
            <a:avLst/>
            <a:gdLst>
              <a:gd name="connsiteX0" fmla="*/ 0 w 9149170"/>
              <a:gd name="connsiteY0" fmla="*/ 0 h 915984"/>
              <a:gd name="connsiteX1" fmla="*/ 836496 w 9149170"/>
              <a:gd name="connsiteY1" fmla="*/ 0 h 915984"/>
              <a:gd name="connsiteX2" fmla="*/ 1581499 w 9149170"/>
              <a:gd name="connsiteY2" fmla="*/ 0 h 915984"/>
              <a:gd name="connsiteX3" fmla="*/ 2235012 w 9149170"/>
              <a:gd name="connsiteY3" fmla="*/ 0 h 915984"/>
              <a:gd name="connsiteX4" fmla="*/ 2797032 w 9149170"/>
              <a:gd name="connsiteY4" fmla="*/ 0 h 915984"/>
              <a:gd name="connsiteX5" fmla="*/ 3542036 w 9149170"/>
              <a:gd name="connsiteY5" fmla="*/ 0 h 915984"/>
              <a:gd name="connsiteX6" fmla="*/ 4012565 w 9149170"/>
              <a:gd name="connsiteY6" fmla="*/ 0 h 915984"/>
              <a:gd name="connsiteX7" fmla="*/ 4757568 w 9149170"/>
              <a:gd name="connsiteY7" fmla="*/ 0 h 915984"/>
              <a:gd name="connsiteX8" fmla="*/ 5228097 w 9149170"/>
              <a:gd name="connsiteY8" fmla="*/ 0 h 915984"/>
              <a:gd name="connsiteX9" fmla="*/ 5698626 w 9149170"/>
              <a:gd name="connsiteY9" fmla="*/ 0 h 915984"/>
              <a:gd name="connsiteX10" fmla="*/ 6535121 w 9149170"/>
              <a:gd name="connsiteY10" fmla="*/ 0 h 915984"/>
              <a:gd name="connsiteX11" fmla="*/ 7188634 w 9149170"/>
              <a:gd name="connsiteY11" fmla="*/ 0 h 915984"/>
              <a:gd name="connsiteX12" fmla="*/ 8025129 w 9149170"/>
              <a:gd name="connsiteY12" fmla="*/ 0 h 915984"/>
              <a:gd name="connsiteX13" fmla="*/ 9149170 w 9149170"/>
              <a:gd name="connsiteY13" fmla="*/ 0 h 915984"/>
              <a:gd name="connsiteX14" fmla="*/ 9149170 w 9149170"/>
              <a:gd name="connsiteY14" fmla="*/ 439672 h 915984"/>
              <a:gd name="connsiteX15" fmla="*/ 9149170 w 9149170"/>
              <a:gd name="connsiteY15" fmla="*/ 915984 h 915984"/>
              <a:gd name="connsiteX16" fmla="*/ 8312674 w 9149170"/>
              <a:gd name="connsiteY16" fmla="*/ 915984 h 915984"/>
              <a:gd name="connsiteX17" fmla="*/ 7567671 w 9149170"/>
              <a:gd name="connsiteY17" fmla="*/ 915984 h 915984"/>
              <a:gd name="connsiteX18" fmla="*/ 7005650 w 9149170"/>
              <a:gd name="connsiteY18" fmla="*/ 915984 h 915984"/>
              <a:gd name="connsiteX19" fmla="*/ 6626613 w 9149170"/>
              <a:gd name="connsiteY19" fmla="*/ 915984 h 915984"/>
              <a:gd name="connsiteX20" fmla="*/ 5881609 w 9149170"/>
              <a:gd name="connsiteY20" fmla="*/ 915984 h 915984"/>
              <a:gd name="connsiteX21" fmla="*/ 5045114 w 9149170"/>
              <a:gd name="connsiteY21" fmla="*/ 915984 h 915984"/>
              <a:gd name="connsiteX22" fmla="*/ 4483093 w 9149170"/>
              <a:gd name="connsiteY22" fmla="*/ 915984 h 915984"/>
              <a:gd name="connsiteX23" fmla="*/ 3738089 w 9149170"/>
              <a:gd name="connsiteY23" fmla="*/ 915984 h 915984"/>
              <a:gd name="connsiteX24" fmla="*/ 3359052 w 9149170"/>
              <a:gd name="connsiteY24" fmla="*/ 915984 h 915984"/>
              <a:gd name="connsiteX25" fmla="*/ 2614049 w 9149170"/>
              <a:gd name="connsiteY25" fmla="*/ 915984 h 915984"/>
              <a:gd name="connsiteX26" fmla="*/ 1960536 w 9149170"/>
              <a:gd name="connsiteY26" fmla="*/ 915984 h 915984"/>
              <a:gd name="connsiteX27" fmla="*/ 1398516 w 9149170"/>
              <a:gd name="connsiteY27" fmla="*/ 915984 h 915984"/>
              <a:gd name="connsiteX28" fmla="*/ 927987 w 9149170"/>
              <a:gd name="connsiteY28" fmla="*/ 915984 h 915984"/>
              <a:gd name="connsiteX29" fmla="*/ 0 w 9149170"/>
              <a:gd name="connsiteY29" fmla="*/ 915984 h 915984"/>
              <a:gd name="connsiteX30" fmla="*/ 0 w 9149170"/>
              <a:gd name="connsiteY30" fmla="*/ 476312 h 915984"/>
              <a:gd name="connsiteX31" fmla="*/ 0 w 9149170"/>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0" h="915984" extrusionOk="0">
                <a:moveTo>
                  <a:pt x="0" y="0"/>
                </a:moveTo>
                <a:cubicBezTo>
                  <a:pt x="340229" y="-20309"/>
                  <a:pt x="574244" y="19432"/>
                  <a:pt x="836496" y="0"/>
                </a:cubicBezTo>
                <a:cubicBezTo>
                  <a:pt x="1098748" y="-19432"/>
                  <a:pt x="1293051" y="-24895"/>
                  <a:pt x="1581499" y="0"/>
                </a:cubicBezTo>
                <a:cubicBezTo>
                  <a:pt x="1869947" y="24895"/>
                  <a:pt x="2030873" y="-16176"/>
                  <a:pt x="2235012" y="0"/>
                </a:cubicBezTo>
                <a:cubicBezTo>
                  <a:pt x="2439151" y="16176"/>
                  <a:pt x="2608503" y="20060"/>
                  <a:pt x="2797032" y="0"/>
                </a:cubicBezTo>
                <a:cubicBezTo>
                  <a:pt x="2985561" y="-20060"/>
                  <a:pt x="3346235" y="37069"/>
                  <a:pt x="3542036" y="0"/>
                </a:cubicBezTo>
                <a:cubicBezTo>
                  <a:pt x="3737837" y="-37069"/>
                  <a:pt x="3881947" y="-14285"/>
                  <a:pt x="4012565" y="0"/>
                </a:cubicBezTo>
                <a:cubicBezTo>
                  <a:pt x="4143183" y="14285"/>
                  <a:pt x="4404467" y="14634"/>
                  <a:pt x="4757568" y="0"/>
                </a:cubicBezTo>
                <a:cubicBezTo>
                  <a:pt x="5110669" y="-14634"/>
                  <a:pt x="5069140" y="2312"/>
                  <a:pt x="5228097" y="0"/>
                </a:cubicBezTo>
                <a:cubicBezTo>
                  <a:pt x="5387054" y="-2312"/>
                  <a:pt x="5464795" y="-5985"/>
                  <a:pt x="5698626" y="0"/>
                </a:cubicBezTo>
                <a:cubicBezTo>
                  <a:pt x="5932457" y="5985"/>
                  <a:pt x="6168687" y="-21201"/>
                  <a:pt x="6535121" y="0"/>
                </a:cubicBezTo>
                <a:cubicBezTo>
                  <a:pt x="6901556" y="21201"/>
                  <a:pt x="7045762" y="1968"/>
                  <a:pt x="7188634" y="0"/>
                </a:cubicBezTo>
                <a:cubicBezTo>
                  <a:pt x="7331506" y="-1968"/>
                  <a:pt x="7683537" y="-40558"/>
                  <a:pt x="8025129" y="0"/>
                </a:cubicBezTo>
                <a:cubicBezTo>
                  <a:pt x="8366721" y="40558"/>
                  <a:pt x="8647100" y="23429"/>
                  <a:pt x="9149170" y="0"/>
                </a:cubicBezTo>
                <a:cubicBezTo>
                  <a:pt x="9130239" y="154337"/>
                  <a:pt x="9162677" y="347072"/>
                  <a:pt x="9149170" y="439672"/>
                </a:cubicBezTo>
                <a:cubicBezTo>
                  <a:pt x="9135663" y="532272"/>
                  <a:pt x="9133754" y="813372"/>
                  <a:pt x="9149170" y="915984"/>
                </a:cubicBezTo>
                <a:cubicBezTo>
                  <a:pt x="8860587" y="954611"/>
                  <a:pt x="8726442" y="927647"/>
                  <a:pt x="8312674" y="915984"/>
                </a:cubicBezTo>
                <a:cubicBezTo>
                  <a:pt x="7898906" y="904321"/>
                  <a:pt x="7844742" y="931777"/>
                  <a:pt x="7567671" y="915984"/>
                </a:cubicBezTo>
                <a:cubicBezTo>
                  <a:pt x="7290600" y="900191"/>
                  <a:pt x="7156985" y="935805"/>
                  <a:pt x="7005650" y="915984"/>
                </a:cubicBezTo>
                <a:cubicBezTo>
                  <a:pt x="6854315" y="896163"/>
                  <a:pt x="6751853" y="924914"/>
                  <a:pt x="6626613" y="915984"/>
                </a:cubicBezTo>
                <a:cubicBezTo>
                  <a:pt x="6501373" y="907054"/>
                  <a:pt x="6104995" y="936783"/>
                  <a:pt x="5881609" y="915984"/>
                </a:cubicBezTo>
                <a:cubicBezTo>
                  <a:pt x="5658223" y="895185"/>
                  <a:pt x="5276675" y="913450"/>
                  <a:pt x="5045114" y="915984"/>
                </a:cubicBezTo>
                <a:cubicBezTo>
                  <a:pt x="4813554" y="918518"/>
                  <a:pt x="4692965" y="905301"/>
                  <a:pt x="4483093" y="915984"/>
                </a:cubicBezTo>
                <a:cubicBezTo>
                  <a:pt x="4273221" y="926667"/>
                  <a:pt x="4022604" y="948352"/>
                  <a:pt x="3738089" y="915984"/>
                </a:cubicBezTo>
                <a:cubicBezTo>
                  <a:pt x="3453574" y="883616"/>
                  <a:pt x="3450597" y="931735"/>
                  <a:pt x="3359052" y="915984"/>
                </a:cubicBezTo>
                <a:cubicBezTo>
                  <a:pt x="3267507" y="900233"/>
                  <a:pt x="2875392" y="930073"/>
                  <a:pt x="2614049" y="915984"/>
                </a:cubicBezTo>
                <a:cubicBezTo>
                  <a:pt x="2352706" y="901895"/>
                  <a:pt x="2226752" y="916510"/>
                  <a:pt x="1960536" y="915984"/>
                </a:cubicBezTo>
                <a:cubicBezTo>
                  <a:pt x="1694320" y="915458"/>
                  <a:pt x="1569728" y="903870"/>
                  <a:pt x="1398516" y="915984"/>
                </a:cubicBezTo>
                <a:cubicBezTo>
                  <a:pt x="1227304" y="928098"/>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6"/>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solidFill>
                  <a:schemeClr val="tx1"/>
                </a:solidFill>
                <a:latin typeface="Quicksand" panose="020B0604020202020204"/>
                <a:cs typeface="Amatic SC" panose="00000500000000000000" pitchFamily="2" charset="-79"/>
              </a:rPr>
              <a:t>Pædagogisk personale oplever, at aktionslæringsforløb fremmer indsigt i egen praksis</a:t>
            </a:r>
            <a:br>
              <a:rPr lang="da-DK" sz="1600" b="1" dirty="0">
                <a:solidFill>
                  <a:schemeClr val="tx1"/>
                </a:solidFill>
                <a:latin typeface="Quicksand" panose="020B0604020202020204"/>
                <a:cs typeface="Amatic SC" panose="00000500000000000000" pitchFamily="2" charset="-79"/>
              </a:rPr>
            </a:br>
            <a:r>
              <a:rPr lang="da-DK" sz="1600" b="1" dirty="0">
                <a:solidFill>
                  <a:schemeClr val="tx1"/>
                </a:solidFill>
                <a:latin typeface="Quicksand" panose="020B0604020202020204"/>
                <a:cs typeface="Amatic SC" panose="00000500000000000000" pitchFamily="2" charset="-79"/>
              </a:rPr>
              <a:t>– men prøvehandlinger er fortsat små og foregår i afgrænsede perioder </a:t>
            </a:r>
          </a:p>
        </p:txBody>
      </p:sp>
      <p:sp>
        <p:nvSpPr>
          <p:cNvPr id="33" name="TextBox 32">
            <a:extLst>
              <a:ext uri="{FF2B5EF4-FFF2-40B4-BE49-F238E27FC236}">
                <a16:creationId xmlns:a16="http://schemas.microsoft.com/office/drawing/2014/main" id="{9840AF1A-B8B8-C699-2240-4F1C066CBB4F}"/>
              </a:ext>
            </a:extLst>
          </p:cNvPr>
          <p:cNvSpPr txBox="1"/>
          <p:nvPr/>
        </p:nvSpPr>
        <p:spPr>
          <a:xfrm>
            <a:off x="1286144" y="2762187"/>
            <a:ext cx="878306" cy="307777"/>
          </a:xfrm>
          <a:prstGeom prst="rect">
            <a:avLst/>
          </a:prstGeom>
          <a:noFill/>
        </p:spPr>
        <p:txBody>
          <a:bodyPr wrap="square" lIns="0" tIns="0" rIns="0" bIns="0" rtlCol="0">
            <a:spAutoFit/>
          </a:bodyPr>
          <a:lstStyle/>
          <a:p>
            <a:pPr algn="ctr"/>
            <a:r>
              <a:rPr lang="da-DK" sz="2000" b="1" dirty="0">
                <a:latin typeface="Quicksand" panose="020B0604020202020204"/>
                <a:cs typeface="Amatic SC" panose="00000500000000000000" pitchFamily="2" charset="-79"/>
              </a:rPr>
              <a:t>1</a:t>
            </a:r>
          </a:p>
        </p:txBody>
      </p:sp>
      <p:sp>
        <p:nvSpPr>
          <p:cNvPr id="34" name="TextBox 33">
            <a:extLst>
              <a:ext uri="{FF2B5EF4-FFF2-40B4-BE49-F238E27FC236}">
                <a16:creationId xmlns:a16="http://schemas.microsoft.com/office/drawing/2014/main" id="{ECE452D0-51D2-5908-B869-A4330811097A}"/>
              </a:ext>
            </a:extLst>
          </p:cNvPr>
          <p:cNvSpPr txBox="1">
            <a:spLocks/>
          </p:cNvSpPr>
          <p:nvPr/>
        </p:nvSpPr>
        <p:spPr>
          <a:xfrm>
            <a:off x="1414327" y="3678171"/>
            <a:ext cx="9149170" cy="915984"/>
          </a:xfrm>
          <a:custGeom>
            <a:avLst/>
            <a:gdLst>
              <a:gd name="connsiteX0" fmla="*/ 0 w 9149170"/>
              <a:gd name="connsiteY0" fmla="*/ 0 h 915984"/>
              <a:gd name="connsiteX1" fmla="*/ 836496 w 9149170"/>
              <a:gd name="connsiteY1" fmla="*/ 0 h 915984"/>
              <a:gd name="connsiteX2" fmla="*/ 1581499 w 9149170"/>
              <a:gd name="connsiteY2" fmla="*/ 0 h 915984"/>
              <a:gd name="connsiteX3" fmla="*/ 2235012 w 9149170"/>
              <a:gd name="connsiteY3" fmla="*/ 0 h 915984"/>
              <a:gd name="connsiteX4" fmla="*/ 2797032 w 9149170"/>
              <a:gd name="connsiteY4" fmla="*/ 0 h 915984"/>
              <a:gd name="connsiteX5" fmla="*/ 3542036 w 9149170"/>
              <a:gd name="connsiteY5" fmla="*/ 0 h 915984"/>
              <a:gd name="connsiteX6" fmla="*/ 4012565 w 9149170"/>
              <a:gd name="connsiteY6" fmla="*/ 0 h 915984"/>
              <a:gd name="connsiteX7" fmla="*/ 4757568 w 9149170"/>
              <a:gd name="connsiteY7" fmla="*/ 0 h 915984"/>
              <a:gd name="connsiteX8" fmla="*/ 5228097 w 9149170"/>
              <a:gd name="connsiteY8" fmla="*/ 0 h 915984"/>
              <a:gd name="connsiteX9" fmla="*/ 5698626 w 9149170"/>
              <a:gd name="connsiteY9" fmla="*/ 0 h 915984"/>
              <a:gd name="connsiteX10" fmla="*/ 6535121 w 9149170"/>
              <a:gd name="connsiteY10" fmla="*/ 0 h 915984"/>
              <a:gd name="connsiteX11" fmla="*/ 7188634 w 9149170"/>
              <a:gd name="connsiteY11" fmla="*/ 0 h 915984"/>
              <a:gd name="connsiteX12" fmla="*/ 8025129 w 9149170"/>
              <a:gd name="connsiteY12" fmla="*/ 0 h 915984"/>
              <a:gd name="connsiteX13" fmla="*/ 9149170 w 9149170"/>
              <a:gd name="connsiteY13" fmla="*/ 0 h 915984"/>
              <a:gd name="connsiteX14" fmla="*/ 9149170 w 9149170"/>
              <a:gd name="connsiteY14" fmla="*/ 439672 h 915984"/>
              <a:gd name="connsiteX15" fmla="*/ 9149170 w 9149170"/>
              <a:gd name="connsiteY15" fmla="*/ 915984 h 915984"/>
              <a:gd name="connsiteX16" fmla="*/ 8312674 w 9149170"/>
              <a:gd name="connsiteY16" fmla="*/ 915984 h 915984"/>
              <a:gd name="connsiteX17" fmla="*/ 7567671 w 9149170"/>
              <a:gd name="connsiteY17" fmla="*/ 915984 h 915984"/>
              <a:gd name="connsiteX18" fmla="*/ 7005650 w 9149170"/>
              <a:gd name="connsiteY18" fmla="*/ 915984 h 915984"/>
              <a:gd name="connsiteX19" fmla="*/ 6626613 w 9149170"/>
              <a:gd name="connsiteY19" fmla="*/ 915984 h 915984"/>
              <a:gd name="connsiteX20" fmla="*/ 5881609 w 9149170"/>
              <a:gd name="connsiteY20" fmla="*/ 915984 h 915984"/>
              <a:gd name="connsiteX21" fmla="*/ 5045114 w 9149170"/>
              <a:gd name="connsiteY21" fmla="*/ 915984 h 915984"/>
              <a:gd name="connsiteX22" fmla="*/ 4483093 w 9149170"/>
              <a:gd name="connsiteY22" fmla="*/ 915984 h 915984"/>
              <a:gd name="connsiteX23" fmla="*/ 3738089 w 9149170"/>
              <a:gd name="connsiteY23" fmla="*/ 915984 h 915984"/>
              <a:gd name="connsiteX24" fmla="*/ 3359052 w 9149170"/>
              <a:gd name="connsiteY24" fmla="*/ 915984 h 915984"/>
              <a:gd name="connsiteX25" fmla="*/ 2614049 w 9149170"/>
              <a:gd name="connsiteY25" fmla="*/ 915984 h 915984"/>
              <a:gd name="connsiteX26" fmla="*/ 1960536 w 9149170"/>
              <a:gd name="connsiteY26" fmla="*/ 915984 h 915984"/>
              <a:gd name="connsiteX27" fmla="*/ 1398516 w 9149170"/>
              <a:gd name="connsiteY27" fmla="*/ 915984 h 915984"/>
              <a:gd name="connsiteX28" fmla="*/ 927987 w 9149170"/>
              <a:gd name="connsiteY28" fmla="*/ 915984 h 915984"/>
              <a:gd name="connsiteX29" fmla="*/ 0 w 9149170"/>
              <a:gd name="connsiteY29" fmla="*/ 915984 h 915984"/>
              <a:gd name="connsiteX30" fmla="*/ 0 w 9149170"/>
              <a:gd name="connsiteY30" fmla="*/ 476312 h 915984"/>
              <a:gd name="connsiteX31" fmla="*/ 0 w 9149170"/>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0" h="915984" extrusionOk="0">
                <a:moveTo>
                  <a:pt x="0" y="0"/>
                </a:moveTo>
                <a:cubicBezTo>
                  <a:pt x="340229" y="-20309"/>
                  <a:pt x="574244" y="19432"/>
                  <a:pt x="836496" y="0"/>
                </a:cubicBezTo>
                <a:cubicBezTo>
                  <a:pt x="1098748" y="-19432"/>
                  <a:pt x="1293051" y="-24895"/>
                  <a:pt x="1581499" y="0"/>
                </a:cubicBezTo>
                <a:cubicBezTo>
                  <a:pt x="1869947" y="24895"/>
                  <a:pt x="2030873" y="-16176"/>
                  <a:pt x="2235012" y="0"/>
                </a:cubicBezTo>
                <a:cubicBezTo>
                  <a:pt x="2439151" y="16176"/>
                  <a:pt x="2608503" y="20060"/>
                  <a:pt x="2797032" y="0"/>
                </a:cubicBezTo>
                <a:cubicBezTo>
                  <a:pt x="2985561" y="-20060"/>
                  <a:pt x="3346235" y="37069"/>
                  <a:pt x="3542036" y="0"/>
                </a:cubicBezTo>
                <a:cubicBezTo>
                  <a:pt x="3737837" y="-37069"/>
                  <a:pt x="3881947" y="-14285"/>
                  <a:pt x="4012565" y="0"/>
                </a:cubicBezTo>
                <a:cubicBezTo>
                  <a:pt x="4143183" y="14285"/>
                  <a:pt x="4404467" y="14634"/>
                  <a:pt x="4757568" y="0"/>
                </a:cubicBezTo>
                <a:cubicBezTo>
                  <a:pt x="5110669" y="-14634"/>
                  <a:pt x="5069140" y="2312"/>
                  <a:pt x="5228097" y="0"/>
                </a:cubicBezTo>
                <a:cubicBezTo>
                  <a:pt x="5387054" y="-2312"/>
                  <a:pt x="5464795" y="-5985"/>
                  <a:pt x="5698626" y="0"/>
                </a:cubicBezTo>
                <a:cubicBezTo>
                  <a:pt x="5932457" y="5985"/>
                  <a:pt x="6168687" y="-21201"/>
                  <a:pt x="6535121" y="0"/>
                </a:cubicBezTo>
                <a:cubicBezTo>
                  <a:pt x="6901556" y="21201"/>
                  <a:pt x="7045762" y="1968"/>
                  <a:pt x="7188634" y="0"/>
                </a:cubicBezTo>
                <a:cubicBezTo>
                  <a:pt x="7331506" y="-1968"/>
                  <a:pt x="7683537" y="-40558"/>
                  <a:pt x="8025129" y="0"/>
                </a:cubicBezTo>
                <a:cubicBezTo>
                  <a:pt x="8366721" y="40558"/>
                  <a:pt x="8647100" y="23429"/>
                  <a:pt x="9149170" y="0"/>
                </a:cubicBezTo>
                <a:cubicBezTo>
                  <a:pt x="9130239" y="154337"/>
                  <a:pt x="9162677" y="347072"/>
                  <a:pt x="9149170" y="439672"/>
                </a:cubicBezTo>
                <a:cubicBezTo>
                  <a:pt x="9135663" y="532272"/>
                  <a:pt x="9133754" y="813372"/>
                  <a:pt x="9149170" y="915984"/>
                </a:cubicBezTo>
                <a:cubicBezTo>
                  <a:pt x="8860587" y="954611"/>
                  <a:pt x="8726442" y="927647"/>
                  <a:pt x="8312674" y="915984"/>
                </a:cubicBezTo>
                <a:cubicBezTo>
                  <a:pt x="7898906" y="904321"/>
                  <a:pt x="7844742" y="931777"/>
                  <a:pt x="7567671" y="915984"/>
                </a:cubicBezTo>
                <a:cubicBezTo>
                  <a:pt x="7290600" y="900191"/>
                  <a:pt x="7156985" y="935805"/>
                  <a:pt x="7005650" y="915984"/>
                </a:cubicBezTo>
                <a:cubicBezTo>
                  <a:pt x="6854315" y="896163"/>
                  <a:pt x="6751853" y="924914"/>
                  <a:pt x="6626613" y="915984"/>
                </a:cubicBezTo>
                <a:cubicBezTo>
                  <a:pt x="6501373" y="907054"/>
                  <a:pt x="6104995" y="936783"/>
                  <a:pt x="5881609" y="915984"/>
                </a:cubicBezTo>
                <a:cubicBezTo>
                  <a:pt x="5658223" y="895185"/>
                  <a:pt x="5276675" y="913450"/>
                  <a:pt x="5045114" y="915984"/>
                </a:cubicBezTo>
                <a:cubicBezTo>
                  <a:pt x="4813554" y="918518"/>
                  <a:pt x="4692965" y="905301"/>
                  <a:pt x="4483093" y="915984"/>
                </a:cubicBezTo>
                <a:cubicBezTo>
                  <a:pt x="4273221" y="926667"/>
                  <a:pt x="4022604" y="948352"/>
                  <a:pt x="3738089" y="915984"/>
                </a:cubicBezTo>
                <a:cubicBezTo>
                  <a:pt x="3453574" y="883616"/>
                  <a:pt x="3450597" y="931735"/>
                  <a:pt x="3359052" y="915984"/>
                </a:cubicBezTo>
                <a:cubicBezTo>
                  <a:pt x="3267507" y="900233"/>
                  <a:pt x="2875392" y="930073"/>
                  <a:pt x="2614049" y="915984"/>
                </a:cubicBezTo>
                <a:cubicBezTo>
                  <a:pt x="2352706" y="901895"/>
                  <a:pt x="2226752" y="916510"/>
                  <a:pt x="1960536" y="915984"/>
                </a:cubicBezTo>
                <a:cubicBezTo>
                  <a:pt x="1694320" y="915458"/>
                  <a:pt x="1569728" y="903870"/>
                  <a:pt x="1398516" y="915984"/>
                </a:cubicBezTo>
                <a:cubicBezTo>
                  <a:pt x="1227304" y="928098"/>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6"/>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effectLst/>
                <a:latin typeface="Quicksand" panose="020B0604020202020204"/>
                <a:ea typeface="Calibri" panose="020F0502020204030204" pitchFamily="34" charset="0"/>
                <a:cs typeface="Segoe UI" panose="020B0502040204020203" pitchFamily="34" charset="0"/>
              </a:rPr>
              <a:t>Teams er gode til at sætte prøvehandlinger i søen, men følger sjældent systematisk op på dem</a:t>
            </a:r>
            <a:endParaRPr lang="da-DK" sz="1600" b="1" dirty="0">
              <a:solidFill>
                <a:schemeClr val="tx1"/>
              </a:solidFill>
              <a:latin typeface="Quicksand" panose="020B0604020202020204"/>
              <a:cs typeface="Amatic SC" panose="00000500000000000000" pitchFamily="2" charset="-79"/>
            </a:endParaRPr>
          </a:p>
        </p:txBody>
      </p:sp>
      <p:sp>
        <p:nvSpPr>
          <p:cNvPr id="35" name="TextBox 34">
            <a:extLst>
              <a:ext uri="{FF2B5EF4-FFF2-40B4-BE49-F238E27FC236}">
                <a16:creationId xmlns:a16="http://schemas.microsoft.com/office/drawing/2014/main" id="{9326538A-3B26-836F-C128-6760F59D8119}"/>
              </a:ext>
            </a:extLst>
          </p:cNvPr>
          <p:cNvSpPr txBox="1"/>
          <p:nvPr/>
        </p:nvSpPr>
        <p:spPr>
          <a:xfrm>
            <a:off x="1305194" y="3951497"/>
            <a:ext cx="878306" cy="307777"/>
          </a:xfrm>
          <a:prstGeom prst="rect">
            <a:avLst/>
          </a:prstGeom>
          <a:noFill/>
        </p:spPr>
        <p:txBody>
          <a:bodyPr wrap="square" lIns="0" tIns="0" rIns="0" bIns="0" rtlCol="0">
            <a:spAutoFit/>
          </a:bodyPr>
          <a:lstStyle/>
          <a:p>
            <a:pPr algn="ctr"/>
            <a:r>
              <a:rPr lang="da-DK" sz="2000" b="1">
                <a:latin typeface="Quicksand" panose="020B0604020202020204"/>
                <a:cs typeface="Amatic SC" panose="00000500000000000000" pitchFamily="2" charset="-79"/>
              </a:rPr>
              <a:t>2</a:t>
            </a:r>
          </a:p>
        </p:txBody>
      </p:sp>
      <p:sp>
        <p:nvSpPr>
          <p:cNvPr id="3" name="TextBox 2">
            <a:extLst>
              <a:ext uri="{FF2B5EF4-FFF2-40B4-BE49-F238E27FC236}">
                <a16:creationId xmlns:a16="http://schemas.microsoft.com/office/drawing/2014/main" id="{A309A251-5F05-F228-6FAA-871A5B1852DC}"/>
              </a:ext>
            </a:extLst>
          </p:cNvPr>
          <p:cNvSpPr txBox="1"/>
          <p:nvPr/>
        </p:nvSpPr>
        <p:spPr>
          <a:xfrm>
            <a:off x="1414325" y="1616029"/>
            <a:ext cx="9149171" cy="553998"/>
          </a:xfrm>
          <a:prstGeom prst="rect">
            <a:avLst/>
          </a:prstGeom>
          <a:noFill/>
        </p:spPr>
        <p:txBody>
          <a:bodyPr wrap="square">
            <a:spAutoFit/>
          </a:bodyPr>
          <a:lstStyle/>
          <a:p>
            <a:pPr lvl="0" algn="ctr">
              <a:spcBef>
                <a:spcPts val="0"/>
              </a:spcBef>
              <a:spcAft>
                <a:spcPts val="0"/>
              </a:spcAft>
            </a:pPr>
            <a:r>
              <a:rPr lang="da-DK" sz="3000" b="1" dirty="0">
                <a:latin typeface="Amatic SC"/>
                <a:cs typeface="Amatic SC"/>
                <a:sym typeface="Quicksand"/>
              </a:rPr>
              <a:t>Evalueringen viser, at:</a:t>
            </a:r>
            <a:endParaRPr lang="da-DK" sz="3000" b="1" dirty="0">
              <a:latin typeface="Quicksand"/>
              <a:ea typeface="Quicksand"/>
              <a:cs typeface="Quicksand"/>
              <a:sym typeface="Quicksand"/>
            </a:endParaRPr>
          </a:p>
        </p:txBody>
      </p:sp>
    </p:spTree>
    <p:extLst>
      <p:ext uri="{BB962C8B-B14F-4D97-AF65-F5344CB8AC3E}">
        <p14:creationId xmlns:p14="http://schemas.microsoft.com/office/powerpoint/2010/main" val="412163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9CA9FF-A7C4-BBBA-B976-CEC71C9FD6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939CA9FF-A7C4-BBBA-B976-CEC71C9FD6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837AFC8-649E-E213-A63F-4A4D4D0758C6}"/>
              </a:ext>
            </a:extLst>
          </p:cNvPr>
          <p:cNvSpPr txBox="1"/>
          <p:nvPr/>
        </p:nvSpPr>
        <p:spPr>
          <a:xfrm>
            <a:off x="3581693" y="2356760"/>
            <a:ext cx="6058695" cy="2893100"/>
          </a:xfrm>
          <a:prstGeom prst="rect">
            <a:avLst/>
          </a:prstGeom>
          <a:noFill/>
        </p:spPr>
        <p:txBody>
          <a:bodyPr wrap="square" lIns="0" tIns="0" rIns="0" bIns="0" rtlCol="0">
            <a:spAutoFit/>
          </a:bodyPr>
          <a:lstStyle/>
          <a:p>
            <a:r>
              <a:rPr lang="da-DK" sz="2400" b="1" dirty="0">
                <a:solidFill>
                  <a:schemeClr val="accent6"/>
                </a:solidFill>
                <a:latin typeface="Quicksand" panose="020B0604020202020204" charset="0"/>
                <a:cs typeface="Quicksand" panose="020B0604020202020204" charset="0"/>
              </a:rPr>
              <a:t>Aktionslæring gør, at vi har en mere professionel tilgang til børnenes læring og trivsel. Det virkede kunstigt i starten, men fordi det er systematisk, er det blevet nemmere for os at bringe emner op, som vi måske normalt ville putte med eller ignorere.</a:t>
            </a:r>
          </a:p>
          <a:p>
            <a:r>
              <a:rPr lang="da-DK" sz="2400" b="1" dirty="0">
                <a:solidFill>
                  <a:schemeClr val="accent3"/>
                </a:solidFill>
                <a:latin typeface="Quicksand" panose="020B0604020202020204" charset="0"/>
                <a:cs typeface="Quicksand" panose="020B0604020202020204" charset="0"/>
              </a:rPr>
              <a:t> </a:t>
            </a:r>
          </a:p>
          <a:p>
            <a:r>
              <a:rPr lang="da-DK" sz="2000" i="1" dirty="0">
                <a:solidFill>
                  <a:schemeClr val="accent6"/>
                </a:solidFill>
                <a:latin typeface="Quicksand" panose="020B0604020202020204" charset="0"/>
                <a:cs typeface="Quicksand" panose="020B0604020202020204" charset="0"/>
              </a:rPr>
              <a:t>Pædagogisk personale</a:t>
            </a:r>
          </a:p>
        </p:txBody>
      </p:sp>
      <p:pic>
        <p:nvPicPr>
          <p:cNvPr id="4" name="Graphic 3" descr="Open quotation mark with solid fill">
            <a:extLst>
              <a:ext uri="{FF2B5EF4-FFF2-40B4-BE49-F238E27FC236}">
                <a16:creationId xmlns:a16="http://schemas.microsoft.com/office/drawing/2014/main" id="{A9D03C7A-067A-F731-C9CE-914E8B949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72816" y="1246233"/>
            <a:ext cx="1255221" cy="1255221"/>
          </a:xfrm>
          <a:prstGeom prst="rect">
            <a:avLst/>
          </a:prstGeom>
        </p:spPr>
      </p:pic>
    </p:spTree>
    <p:extLst>
      <p:ext uri="{BB962C8B-B14F-4D97-AF65-F5344CB8AC3E}">
        <p14:creationId xmlns:p14="http://schemas.microsoft.com/office/powerpoint/2010/main" val="342231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13</a:t>
            </a:fld>
            <a:endParaRPr lang="da-DK"/>
          </a:p>
        </p:txBody>
      </p:sp>
      <p:sp>
        <p:nvSpPr>
          <p:cNvPr id="2" name="Slide Number Placeholder 3">
            <a:extLst>
              <a:ext uri="{FF2B5EF4-FFF2-40B4-BE49-F238E27FC236}">
                <a16:creationId xmlns:a16="http://schemas.microsoft.com/office/drawing/2014/main" id="{ED641A61-E366-695E-1407-D39F7C4A0DF4}"/>
              </a:ext>
            </a:extLst>
          </p:cNvPr>
          <p:cNvSpPr txBox="1">
            <a:spLocks/>
          </p:cNvSpPr>
          <p:nvPr/>
        </p:nvSpPr>
        <p:spPr>
          <a:xfrm>
            <a:off x="11206800" y="5242183"/>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7" name="Rectangle 6">
            <a:extLst>
              <a:ext uri="{FF2B5EF4-FFF2-40B4-BE49-F238E27FC236}">
                <a16:creationId xmlns:a16="http://schemas.microsoft.com/office/drawing/2014/main" id="{2324759E-015A-7FA1-AC61-125833CE0294}"/>
              </a:ext>
            </a:extLst>
          </p:cNvPr>
          <p:cNvSpPr/>
          <p:nvPr/>
        </p:nvSpPr>
        <p:spPr>
          <a:xfrm>
            <a:off x="6525730" y="1724400"/>
            <a:ext cx="5065906" cy="4608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da-DK" sz="2000" b="1">
                <a:solidFill>
                  <a:schemeClr val="tx1"/>
                </a:solidFill>
                <a:latin typeface="Amatic SC" panose="00000500000000000000" pitchFamily="2" charset="-79"/>
                <a:cs typeface="Amatic SC" panose="00000500000000000000" pitchFamily="2" charset="-79"/>
              </a:rPr>
              <a:t>Fremadrettet kan det styrke praksis, at…</a:t>
            </a:r>
            <a:endParaRPr lang="da-DK" sz="2000" b="1" noProof="0">
              <a:solidFill>
                <a:schemeClr val="tx1"/>
              </a:solidFill>
              <a:latin typeface="Amatic SC" panose="00000500000000000000" pitchFamily="2" charset="-79"/>
              <a:cs typeface="Amatic SC" panose="00000500000000000000" pitchFamily="2" charset="-79"/>
            </a:endParaRPr>
          </a:p>
        </p:txBody>
      </p:sp>
      <p:sp>
        <p:nvSpPr>
          <p:cNvPr id="8" name="Rectangle 7">
            <a:extLst>
              <a:ext uri="{FF2B5EF4-FFF2-40B4-BE49-F238E27FC236}">
                <a16:creationId xmlns:a16="http://schemas.microsoft.com/office/drawing/2014/main" id="{D85789E7-D242-334D-9C18-2E6F3AC43279}"/>
              </a:ext>
            </a:extLst>
          </p:cNvPr>
          <p:cNvSpPr/>
          <p:nvPr/>
        </p:nvSpPr>
        <p:spPr>
          <a:xfrm>
            <a:off x="6525730" y="2184184"/>
            <a:ext cx="5065906" cy="3165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endParaRPr lang="da-DK" sz="1400" dirty="0">
              <a:solidFill>
                <a:schemeClr val="tx1"/>
              </a:solidFill>
              <a:latin typeface="Quicksand" panose="020B0604020202020204" charset="0"/>
            </a:endParaRPr>
          </a:p>
          <a:p>
            <a:pPr marL="216000"/>
            <a:r>
              <a:rPr lang="da-DK" sz="1400" dirty="0">
                <a:solidFill>
                  <a:schemeClr val="tx1"/>
                </a:solidFill>
                <a:latin typeface="Quicksand" panose="020B0604020202020204" charset="0"/>
              </a:rPr>
              <a:t>… udforme prøvehandlinger, der </a:t>
            </a:r>
            <a:r>
              <a:rPr lang="da-DK" sz="1400" noProof="0" dirty="0">
                <a:solidFill>
                  <a:schemeClr val="tx1"/>
                </a:solidFill>
                <a:latin typeface="Quicksand" panose="020B0604020202020204" charset="0"/>
              </a:rPr>
              <a:t>tager afsæt i en </a:t>
            </a:r>
            <a:r>
              <a:rPr lang="da-DK" sz="1400" b="1" noProof="0" dirty="0">
                <a:solidFill>
                  <a:schemeClr val="tx1"/>
                </a:solidFill>
                <a:latin typeface="Quicksand" panose="020B0604020202020204" charset="0"/>
              </a:rPr>
              <a:t>lokal</a:t>
            </a:r>
            <a:r>
              <a:rPr lang="da-DK" sz="1400" noProof="0" dirty="0">
                <a:solidFill>
                  <a:schemeClr val="tx1"/>
                </a:solidFill>
                <a:latin typeface="Quicksand" panose="020B0604020202020204" charset="0"/>
              </a:rPr>
              <a:t> </a:t>
            </a:r>
            <a:r>
              <a:rPr lang="da-DK" sz="1400" b="1" noProof="0" dirty="0">
                <a:solidFill>
                  <a:schemeClr val="tx1"/>
                </a:solidFill>
                <a:latin typeface="Quicksand" panose="020B0604020202020204" charset="0"/>
              </a:rPr>
              <a:t>udfordring </a:t>
            </a:r>
            <a:r>
              <a:rPr lang="da-DK" sz="1400" noProof="0" dirty="0">
                <a:solidFill>
                  <a:schemeClr val="tx1"/>
                </a:solidFill>
                <a:latin typeface="Quicksand" panose="020B0604020202020204" charset="0"/>
              </a:rPr>
              <a:t>tæt på praksis. </a:t>
            </a:r>
            <a:br>
              <a:rPr lang="da-DK" sz="1400" noProof="0" dirty="0">
                <a:solidFill>
                  <a:schemeClr val="tx1"/>
                </a:solidFill>
                <a:latin typeface="Quicksand" panose="020B0604020202020204" charset="0"/>
              </a:rPr>
            </a:br>
            <a:endParaRPr lang="da-DK" sz="1400" dirty="0">
              <a:solidFill>
                <a:schemeClr val="tx1"/>
              </a:solidFill>
              <a:latin typeface="Quicksand" panose="020B0604020202020204" charset="0"/>
            </a:endParaRPr>
          </a:p>
          <a:p>
            <a:pPr marL="216000"/>
            <a:r>
              <a:rPr lang="da-DK" sz="1400" noProof="0" dirty="0">
                <a:solidFill>
                  <a:schemeClr val="tx1"/>
                </a:solidFill>
                <a:latin typeface="Quicksand" panose="020B0604020202020204" charset="0"/>
              </a:rPr>
              <a:t>… </a:t>
            </a:r>
            <a:r>
              <a:rPr lang="da-DK" sz="1400" b="1" noProof="0" dirty="0">
                <a:solidFill>
                  <a:schemeClr val="tx1"/>
                </a:solidFill>
                <a:latin typeface="Quicksand" panose="020B0604020202020204" charset="0"/>
              </a:rPr>
              <a:t>inddrage kolleger, som ikke kender elevgruppen </a:t>
            </a:r>
            <a:r>
              <a:rPr lang="da-DK" sz="1400" noProof="0" dirty="0">
                <a:solidFill>
                  <a:schemeClr val="tx1"/>
                </a:solidFill>
                <a:latin typeface="Quicksand" panose="020B0604020202020204" charset="0"/>
              </a:rPr>
              <a:t>for at få nyt blik på problemstillinger. </a:t>
            </a:r>
            <a:br>
              <a:rPr lang="da-DK" sz="1400" dirty="0">
                <a:solidFill>
                  <a:schemeClr val="tx1"/>
                </a:solidFill>
                <a:latin typeface="Quicksand" panose="020B0604020202020204" charset="0"/>
              </a:rPr>
            </a:br>
            <a:endParaRPr lang="da-DK" sz="1400" dirty="0">
              <a:solidFill>
                <a:schemeClr val="tx1"/>
              </a:solidFill>
              <a:latin typeface="Quicksand" panose="020B0604020202020204" charset="0"/>
            </a:endParaRPr>
          </a:p>
          <a:p>
            <a:pPr marL="216000"/>
            <a:r>
              <a:rPr lang="da-DK" sz="1400" dirty="0">
                <a:solidFill>
                  <a:schemeClr val="tx1"/>
                </a:solidFill>
                <a:latin typeface="Quicksand" panose="020B0604020202020204" charset="0"/>
              </a:rPr>
              <a:t>… drøfte, </a:t>
            </a:r>
            <a:r>
              <a:rPr lang="da-DK" sz="1400" b="1" dirty="0">
                <a:solidFill>
                  <a:schemeClr val="tx1"/>
                </a:solidFill>
                <a:latin typeface="Quicksand" panose="020B0604020202020204" charset="0"/>
              </a:rPr>
              <a:t>hvad en prøvehandling kan være, </a:t>
            </a:r>
            <a:r>
              <a:rPr lang="da-DK" sz="1400" dirty="0">
                <a:solidFill>
                  <a:schemeClr val="tx1"/>
                </a:solidFill>
                <a:latin typeface="Quicksand" panose="020B0604020202020204" charset="0"/>
              </a:rPr>
              <a:t>og hvilke didaktiske intentioner der ligger bag nuværende prøvehandlinger.</a:t>
            </a:r>
          </a:p>
          <a:p>
            <a:pPr marL="216000"/>
            <a:endParaRPr lang="da-DK" sz="1400" dirty="0">
              <a:solidFill>
                <a:schemeClr val="tx1"/>
              </a:solidFill>
              <a:latin typeface="Quicksand" panose="020B0604020202020204" charset="0"/>
            </a:endParaRPr>
          </a:p>
          <a:p>
            <a:pPr marL="216000"/>
            <a:r>
              <a:rPr lang="da-DK" sz="1400" dirty="0">
                <a:solidFill>
                  <a:schemeClr val="tx1"/>
                </a:solidFill>
                <a:latin typeface="Quicksand" panose="020B0604020202020204" charset="0"/>
              </a:rPr>
              <a:t>… have for øje, hvordan prøvehandlinger ikke forbliver afgrænsede greb, men bidrager til at skabe </a:t>
            </a:r>
            <a:r>
              <a:rPr lang="da-DK" sz="1400" b="1" dirty="0">
                <a:solidFill>
                  <a:schemeClr val="tx1"/>
                </a:solidFill>
                <a:latin typeface="Quicksand" panose="020B0604020202020204" charset="0"/>
              </a:rPr>
              <a:t>vedvarende</a:t>
            </a:r>
            <a:r>
              <a:rPr lang="da-DK" sz="1400" dirty="0">
                <a:solidFill>
                  <a:schemeClr val="tx1"/>
                </a:solidFill>
                <a:latin typeface="Quicksand" panose="020B0604020202020204" charset="0"/>
              </a:rPr>
              <a:t> </a:t>
            </a:r>
            <a:r>
              <a:rPr lang="da-DK" sz="1400" b="1" dirty="0">
                <a:solidFill>
                  <a:schemeClr val="tx1"/>
                </a:solidFill>
                <a:latin typeface="Quicksand" panose="020B0604020202020204" charset="0"/>
              </a:rPr>
              <a:t>kæder</a:t>
            </a:r>
            <a:r>
              <a:rPr lang="da-DK" sz="1400" dirty="0">
                <a:solidFill>
                  <a:schemeClr val="tx1"/>
                </a:solidFill>
                <a:latin typeface="Quicksand" panose="020B0604020202020204" charset="0"/>
              </a:rPr>
              <a:t> </a:t>
            </a:r>
            <a:r>
              <a:rPr lang="da-DK" sz="1400" b="1" dirty="0">
                <a:solidFill>
                  <a:schemeClr val="tx1"/>
                </a:solidFill>
                <a:latin typeface="Quicksand" panose="020B0604020202020204" charset="0"/>
              </a:rPr>
              <a:t>af forandringer</a:t>
            </a:r>
            <a:r>
              <a:rPr lang="da-DK" sz="1400" dirty="0">
                <a:solidFill>
                  <a:schemeClr val="tx1"/>
                </a:solidFill>
                <a:latin typeface="Quicksand" panose="020B0604020202020204" charset="0"/>
              </a:rPr>
              <a:t>.</a:t>
            </a:r>
          </a:p>
          <a:p>
            <a:pPr marL="216000"/>
            <a:endParaRPr lang="da-DK" sz="1400" dirty="0">
              <a:solidFill>
                <a:schemeClr val="tx1"/>
              </a:solidFill>
              <a:latin typeface="Quicksand" panose="020B0604020202020204" charset="0"/>
            </a:endParaRPr>
          </a:p>
          <a:p>
            <a:pPr marL="216000"/>
            <a:endParaRPr lang="da-DK" sz="1500" dirty="0">
              <a:solidFill>
                <a:schemeClr val="tx1"/>
              </a:solidFill>
              <a:latin typeface="Quicksand" panose="020B0604020202020204" charset="0"/>
            </a:endParaRPr>
          </a:p>
        </p:txBody>
      </p:sp>
      <p:sp>
        <p:nvSpPr>
          <p:cNvPr id="14" name="Google Shape;847;p29">
            <a:extLst>
              <a:ext uri="{FF2B5EF4-FFF2-40B4-BE49-F238E27FC236}">
                <a16:creationId xmlns:a16="http://schemas.microsoft.com/office/drawing/2014/main" id="{DE10ED59-7590-9F3C-1E67-C22B931F997B}"/>
              </a:ext>
            </a:extLst>
          </p:cNvPr>
          <p:cNvSpPr txBox="1"/>
          <p:nvPr/>
        </p:nvSpPr>
        <p:spPr>
          <a:xfrm>
            <a:off x="901243" y="2296800"/>
            <a:ext cx="5194757" cy="3626799"/>
          </a:xfrm>
          <a:prstGeom prst="rect">
            <a:avLst/>
          </a:prstGeom>
          <a:noFill/>
          <a:ln>
            <a:noFill/>
          </a:ln>
        </p:spPr>
        <p:txBody>
          <a:bodyPr spcFirstLastPara="1" wrap="square" lIns="0" tIns="0" rIns="0" bIns="0" anchor="t" anchorCtr="0">
            <a:noAutofit/>
          </a:bodyPr>
          <a:lstStyle/>
          <a:p>
            <a:r>
              <a:rPr lang="da-DK" sz="1600" dirty="0">
                <a:latin typeface="Quicksand" panose="020B0604020202020204"/>
                <a:ea typeface="Quicksand" panose="020B0604020202020204"/>
                <a:cs typeface="Quicksand" panose="020B0604020202020204"/>
                <a:sym typeface="Quicksand"/>
              </a:rPr>
              <a:t>Pædagogisk personale generelt oplever, at aktionslæringsforløb </a:t>
            </a:r>
            <a:r>
              <a:rPr lang="da-DK" sz="1600" b="1" dirty="0">
                <a:latin typeface="Quicksand" panose="020B0604020202020204"/>
                <a:ea typeface="Quicksand" panose="020B0604020202020204"/>
                <a:cs typeface="Quicksand" panose="020B0604020202020204"/>
                <a:sym typeface="Quicksand"/>
              </a:rPr>
              <a:t>fremmer indsigt i egen praksis</a:t>
            </a:r>
            <a:r>
              <a:rPr lang="da-DK" sz="1600" dirty="0">
                <a:latin typeface="Quicksand" panose="020B0604020202020204"/>
                <a:ea typeface="Quicksand" panose="020B0604020202020204"/>
                <a:cs typeface="Quicksand" panose="020B0604020202020204"/>
                <a:sym typeface="Quicksand"/>
              </a:rPr>
              <a:t>.</a:t>
            </a:r>
            <a:br>
              <a:rPr lang="da-DK" sz="1600" dirty="0">
                <a:latin typeface="Quicksand" panose="020B0604020202020204"/>
                <a:ea typeface="Quicksand" panose="020B0604020202020204"/>
                <a:cs typeface="Quicksand" panose="020B0604020202020204"/>
                <a:sym typeface="Quicksand"/>
              </a:rPr>
            </a:br>
            <a:endParaRPr lang="da-DK" sz="1600" dirty="0">
              <a:latin typeface="Quicksand" panose="020B0604020202020204"/>
              <a:ea typeface="Quicksand" panose="020B0604020202020204"/>
              <a:cs typeface="Quicksand" panose="020B0604020202020204"/>
              <a:sym typeface="Quicksand"/>
            </a:endParaRPr>
          </a:p>
          <a:p>
            <a:r>
              <a:rPr lang="da-DK" sz="1600" dirty="0">
                <a:latin typeface="Quicksand" panose="020B0604020202020204"/>
                <a:ea typeface="Quicksand" panose="020B0604020202020204"/>
                <a:cs typeface="Quicksand" panose="020B0604020202020204"/>
                <a:sym typeface="Quicksand"/>
              </a:rPr>
              <a:t>Pædagogisk personales </a:t>
            </a:r>
            <a:r>
              <a:rPr lang="da-DK" sz="1600" b="1" dirty="0">
                <a:latin typeface="Quicksand" panose="020B0604020202020204"/>
                <a:ea typeface="Quicksand" panose="020B0604020202020204"/>
                <a:cs typeface="Quicksand" panose="020B0604020202020204"/>
                <a:sym typeface="Quicksand"/>
              </a:rPr>
              <a:t>prøvehandlinger ofte foregår i afgrænsede perioder </a:t>
            </a:r>
            <a:r>
              <a:rPr lang="da-DK" sz="1600" dirty="0">
                <a:latin typeface="Quicksand" panose="020B0604020202020204"/>
                <a:ea typeface="Quicksand" panose="020B0604020202020204"/>
                <a:cs typeface="Quicksand" panose="020B0604020202020204"/>
                <a:sym typeface="Quicksand"/>
              </a:rPr>
              <a:t>og generelt er forholdsvist små. </a:t>
            </a:r>
          </a:p>
          <a:p>
            <a:pPr marL="342900" indent="-342900">
              <a:buFont typeface="+mj-lt"/>
              <a:buAutoNum type="arabicPeriod"/>
            </a:pPr>
            <a:endParaRPr lang="da-DK" sz="1600" dirty="0">
              <a:latin typeface="Quicksand" panose="020B0604020202020204"/>
              <a:ea typeface="Quicksand" panose="020B0604020202020204"/>
              <a:cs typeface="Quicksand" panose="020B0604020202020204"/>
              <a:sym typeface="Quicksand"/>
            </a:endParaRPr>
          </a:p>
          <a:p>
            <a:r>
              <a:rPr lang="da-DK" sz="1600" dirty="0">
                <a:latin typeface="Quicksand" panose="020B0604020202020204"/>
                <a:ea typeface="Quicksand" panose="020B0604020202020204"/>
                <a:cs typeface="Quicksand" panose="020B0604020202020204"/>
                <a:sym typeface="Quicksand"/>
              </a:rPr>
              <a:t>Pædagogisk personale </a:t>
            </a:r>
            <a:r>
              <a:rPr lang="da-DK" sz="1600" b="1" dirty="0">
                <a:latin typeface="Quicksand" panose="020B0604020202020204"/>
                <a:ea typeface="Quicksand" panose="020B0604020202020204"/>
                <a:cs typeface="Quicksand" panose="020B0604020202020204"/>
                <a:sym typeface="Quicksand"/>
              </a:rPr>
              <a:t>sjældent</a:t>
            </a:r>
            <a:r>
              <a:rPr lang="da-DK" sz="1600" dirty="0">
                <a:latin typeface="Quicksand" panose="020B0604020202020204"/>
                <a:ea typeface="Quicksand" panose="020B0604020202020204"/>
                <a:cs typeface="Quicksand" panose="020B0604020202020204"/>
                <a:sym typeface="Quicksand"/>
              </a:rPr>
              <a:t> </a:t>
            </a:r>
            <a:r>
              <a:rPr lang="da-DK" sz="1600" b="1" dirty="0">
                <a:latin typeface="Quicksand" panose="020B0604020202020204"/>
                <a:ea typeface="Quicksand" panose="020B0604020202020204"/>
                <a:cs typeface="Quicksand" panose="020B0604020202020204"/>
                <a:sym typeface="Quicksand"/>
              </a:rPr>
              <a:t>har indblik i hinandens prøvehandlinger</a:t>
            </a:r>
            <a:r>
              <a:rPr lang="da-DK" sz="1600" dirty="0">
                <a:latin typeface="Quicksand" panose="020B0604020202020204"/>
                <a:ea typeface="Quicksand" panose="020B0604020202020204"/>
                <a:cs typeface="Quicksand" panose="020B0604020202020204"/>
                <a:sym typeface="Quicksand"/>
              </a:rPr>
              <a:t>. </a:t>
            </a:r>
            <a:br>
              <a:rPr lang="da-DK" sz="1600" dirty="0">
                <a:latin typeface="Quicksand" panose="020B0604020202020204"/>
                <a:ea typeface="Quicksand" panose="020B0604020202020204"/>
                <a:cs typeface="Quicksand" panose="020B0604020202020204"/>
                <a:sym typeface="Quicksand"/>
              </a:rPr>
            </a:br>
            <a:br>
              <a:rPr lang="da-DK" dirty="0">
                <a:latin typeface="Quicksand"/>
                <a:ea typeface="Quicksand"/>
                <a:cs typeface="Quicksand"/>
                <a:sym typeface="Quicksand"/>
              </a:rPr>
            </a:br>
            <a:endParaRPr lang="da-DK" dirty="0">
              <a:latin typeface="Quicksand"/>
              <a:ea typeface="Quicksand"/>
              <a:cs typeface="Quicksand"/>
              <a:sym typeface="Quicksand"/>
            </a:endParaRPr>
          </a:p>
          <a:p>
            <a:pPr lvl="0" algn="l">
              <a:spcBef>
                <a:spcPts val="0"/>
              </a:spcBef>
              <a:spcAft>
                <a:spcPts val="0"/>
              </a:spcAft>
            </a:pPr>
            <a:endParaRPr lang="da-DK" sz="1400" b="1" dirty="0">
              <a:latin typeface="Quicksand"/>
              <a:ea typeface="Quicksand"/>
              <a:cs typeface="Quicksand"/>
              <a:sym typeface="Quicksand"/>
            </a:endParaRPr>
          </a:p>
          <a:p>
            <a:pPr lvl="0" algn="l">
              <a:spcBef>
                <a:spcPts val="0"/>
              </a:spcBef>
              <a:spcAft>
                <a:spcPts val="0"/>
              </a:spcAft>
            </a:pPr>
            <a:endParaRPr lang="da-DK" sz="1400" dirty="0">
              <a:latin typeface="Quicksand"/>
              <a:ea typeface="Quicksand"/>
              <a:cs typeface="Quicksand"/>
              <a:sym typeface="Quicksand"/>
            </a:endParaRPr>
          </a:p>
          <a:p>
            <a:pPr lvl="0" algn="l">
              <a:spcBef>
                <a:spcPts val="0"/>
              </a:spcBef>
              <a:spcAft>
                <a:spcPts val="0"/>
              </a:spcAft>
            </a:pPr>
            <a:endParaRPr lang="da-DK" sz="1600" dirty="0">
              <a:latin typeface="Quicksand"/>
              <a:ea typeface="Quicksand"/>
              <a:cs typeface="Quicksand"/>
              <a:sym typeface="Quicksand"/>
            </a:endParaRPr>
          </a:p>
          <a:p>
            <a:pPr lvl="0" algn="l">
              <a:spcBef>
                <a:spcPts val="0"/>
              </a:spcBef>
              <a:spcAft>
                <a:spcPts val="0"/>
              </a:spcAft>
            </a:pPr>
            <a:endParaRPr lang="da-DK" sz="500" b="1" dirty="0">
              <a:latin typeface="Quicksand"/>
              <a:ea typeface="Quicksand"/>
              <a:cs typeface="Quicksand"/>
              <a:sym typeface="Quicksand"/>
            </a:endParaRPr>
          </a:p>
          <a:p>
            <a:pPr lvl="0" algn="l">
              <a:spcBef>
                <a:spcPts val="0"/>
              </a:spcBef>
              <a:spcAft>
                <a:spcPts val="0"/>
              </a:spcAft>
            </a:pPr>
            <a:endParaRPr lang="da-DK" sz="1600" b="1" dirty="0">
              <a:latin typeface="Quicksand"/>
              <a:ea typeface="Quicksand"/>
              <a:cs typeface="Quicksand"/>
              <a:sym typeface="Quicksand"/>
            </a:endParaRPr>
          </a:p>
        </p:txBody>
      </p:sp>
      <p:sp>
        <p:nvSpPr>
          <p:cNvPr id="10" name="Google Shape;846;p29">
            <a:extLst>
              <a:ext uri="{FF2B5EF4-FFF2-40B4-BE49-F238E27FC236}">
                <a16:creationId xmlns:a16="http://schemas.microsoft.com/office/drawing/2014/main" id="{50228FE9-2C29-4994-F9DB-F65B9358102D}"/>
              </a:ext>
            </a:extLst>
          </p:cNvPr>
          <p:cNvSpPr/>
          <p:nvPr/>
        </p:nvSpPr>
        <p:spPr>
          <a:xfrm>
            <a:off x="-1" y="347862"/>
            <a:ext cx="901244" cy="101912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1" y="347492"/>
            <a:ext cx="12192000"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Pædagogisk personale oplever, at aktionslæringsforløb fremmer indsigt i egen praksis </a:t>
            </a:r>
          </a:p>
          <a:p>
            <a:pPr marL="0" lvl="0" indent="0" algn="ctr">
              <a:spcBef>
                <a:spcPts val="0"/>
              </a:spcBef>
              <a:spcAft>
                <a:spcPts val="0"/>
              </a:spcAft>
              <a:buNone/>
            </a:pPr>
            <a:r>
              <a:rPr lang="da-DK" sz="3200" b="1" dirty="0">
                <a:solidFill>
                  <a:schemeClr val="bg1"/>
                </a:solidFill>
                <a:latin typeface="Amatic SC" panose="00000500000000000000" pitchFamily="2" charset="-79"/>
                <a:cs typeface="Amatic SC" panose="00000500000000000000" pitchFamily="2" charset="-79"/>
              </a:rPr>
              <a:t>– </a:t>
            </a:r>
            <a:r>
              <a:rPr lang="da-DK" sz="3200" b="1" dirty="0">
                <a:solidFill>
                  <a:schemeClr val="bg1"/>
                </a:solidFill>
                <a:latin typeface="Amatic SC"/>
                <a:ea typeface="Amatic SC"/>
                <a:cs typeface="Amatic SC"/>
                <a:sym typeface="Amatic SC"/>
              </a:rPr>
              <a:t>men prøvehandlinger er fortsat små og foregår i afgrænsede perioder </a:t>
            </a: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3" name="Google Shape;1217;p48">
            <a:extLst>
              <a:ext uri="{FF2B5EF4-FFF2-40B4-BE49-F238E27FC236}">
                <a16:creationId xmlns:a16="http://schemas.microsoft.com/office/drawing/2014/main" id="{31C4DCAB-FE21-D9F3-3B3F-DC4762213075}"/>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93E8960D-5048-189B-9A40-01324438A285}"/>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a:latin typeface="Amatic SC"/>
                <a:cs typeface="Amatic SC"/>
                <a:sym typeface="Quicksand"/>
              </a:rPr>
              <a:t>Evalueringen viser, at:</a:t>
            </a:r>
            <a:endParaRPr lang="da-DK" sz="2200" b="1">
              <a:latin typeface="Quicksand"/>
              <a:ea typeface="Quicksand"/>
              <a:cs typeface="Quicksand"/>
              <a:sym typeface="Quicksand"/>
            </a:endParaRPr>
          </a:p>
        </p:txBody>
      </p:sp>
      <p:sp>
        <p:nvSpPr>
          <p:cNvPr id="3" name="Oval 5">
            <a:extLst>
              <a:ext uri="{FF2B5EF4-FFF2-40B4-BE49-F238E27FC236}">
                <a16:creationId xmlns:a16="http://schemas.microsoft.com/office/drawing/2014/main" id="{E304D12D-4C60-EA41-FDD5-9AC4CCF18EBA}"/>
              </a:ext>
            </a:extLst>
          </p:cNvPr>
          <p:cNvSpPr/>
          <p:nvPr/>
        </p:nvSpPr>
        <p:spPr>
          <a:xfrm>
            <a:off x="346519" y="232664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9" name="Oval 6">
            <a:extLst>
              <a:ext uri="{FF2B5EF4-FFF2-40B4-BE49-F238E27FC236}">
                <a16:creationId xmlns:a16="http://schemas.microsoft.com/office/drawing/2014/main" id="{152EB922-DB34-BD02-24B7-19B6132CAED3}"/>
              </a:ext>
            </a:extLst>
          </p:cNvPr>
          <p:cNvSpPr/>
          <p:nvPr/>
        </p:nvSpPr>
        <p:spPr>
          <a:xfrm>
            <a:off x="346519" y="304249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1" name="Oval 7">
            <a:extLst>
              <a:ext uri="{FF2B5EF4-FFF2-40B4-BE49-F238E27FC236}">
                <a16:creationId xmlns:a16="http://schemas.microsoft.com/office/drawing/2014/main" id="{F6563514-BCB8-39AD-BC61-AF648F22E3B2}"/>
              </a:ext>
            </a:extLst>
          </p:cNvPr>
          <p:cNvSpPr/>
          <p:nvPr/>
        </p:nvSpPr>
        <p:spPr>
          <a:xfrm>
            <a:off x="346519" y="3756993"/>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91178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14</a:t>
            </a:fld>
            <a:endParaRPr lang="da-DK"/>
          </a:p>
        </p:txBody>
      </p:sp>
      <p:sp>
        <p:nvSpPr>
          <p:cNvPr id="2" name="Slide Number Placeholder 3">
            <a:extLst>
              <a:ext uri="{FF2B5EF4-FFF2-40B4-BE49-F238E27FC236}">
                <a16:creationId xmlns:a16="http://schemas.microsoft.com/office/drawing/2014/main" id="{ED641A61-E366-695E-1407-D39F7C4A0DF4}"/>
              </a:ext>
            </a:extLst>
          </p:cNvPr>
          <p:cNvSpPr txBox="1">
            <a:spLocks/>
          </p:cNvSpPr>
          <p:nvPr/>
        </p:nvSpPr>
        <p:spPr>
          <a:xfrm>
            <a:off x="11206800" y="5242183"/>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0" name="Google Shape;846;p29">
            <a:extLst>
              <a:ext uri="{FF2B5EF4-FFF2-40B4-BE49-F238E27FC236}">
                <a16:creationId xmlns:a16="http://schemas.microsoft.com/office/drawing/2014/main" id="{50228FE9-2C29-4994-F9DB-F65B9358102D}"/>
              </a:ext>
            </a:extLst>
          </p:cNvPr>
          <p:cNvSpPr/>
          <p:nvPr/>
        </p:nvSpPr>
        <p:spPr>
          <a:xfrm>
            <a:off x="-1" y="347307"/>
            <a:ext cx="863030" cy="1010150"/>
          </a:xfrm>
          <a:prstGeom prst="homePlate">
            <a:avLst>
              <a:gd name="adj" fmla="val 50000"/>
            </a:avLst>
          </a:prstGeom>
          <a:solidFill>
            <a:schemeClr val="accent6"/>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1" y="347492"/>
            <a:ext cx="12192000"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Teams er gode til at sætte prøvehandlinger i søen, </a:t>
            </a:r>
            <a:br>
              <a:rPr lang="da-DK" sz="3200" b="1" dirty="0">
                <a:solidFill>
                  <a:schemeClr val="bg1"/>
                </a:solidFill>
                <a:latin typeface="Amatic SC"/>
                <a:ea typeface="Amatic SC"/>
                <a:cs typeface="Amatic SC"/>
                <a:sym typeface="Amatic SC"/>
              </a:rPr>
            </a:br>
            <a:r>
              <a:rPr lang="da-DK" sz="3200" b="1" dirty="0">
                <a:solidFill>
                  <a:schemeClr val="bg1"/>
                </a:solidFill>
                <a:latin typeface="Amatic SC"/>
                <a:ea typeface="Amatic SC"/>
                <a:cs typeface="Amatic SC"/>
                <a:sym typeface="Amatic SC"/>
              </a:rPr>
              <a:t>men følger sjældent systematisk op på dem</a:t>
            </a: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6" name="Google Shape;843;p29">
            <a:extLst>
              <a:ext uri="{FF2B5EF4-FFF2-40B4-BE49-F238E27FC236}">
                <a16:creationId xmlns:a16="http://schemas.microsoft.com/office/drawing/2014/main" id="{DE4068FB-1745-9AA5-9935-0DC296F34596}"/>
              </a:ext>
            </a:extLst>
          </p:cNvPr>
          <p:cNvSpPr/>
          <p:nvPr/>
        </p:nvSpPr>
        <p:spPr>
          <a:xfrm>
            <a:off x="11033835" y="347677"/>
            <a:ext cx="1067334" cy="101912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3" name="Rectangle 12">
            <a:extLst>
              <a:ext uri="{FF2B5EF4-FFF2-40B4-BE49-F238E27FC236}">
                <a16:creationId xmlns:a16="http://schemas.microsoft.com/office/drawing/2014/main" id="{89920114-6AEC-4471-34CF-BF5FFBE4C1F2}"/>
              </a:ext>
            </a:extLst>
          </p:cNvPr>
          <p:cNvSpPr/>
          <p:nvPr/>
        </p:nvSpPr>
        <p:spPr>
          <a:xfrm>
            <a:off x="6525730" y="1724400"/>
            <a:ext cx="5065906" cy="4608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da-DK" sz="2000" b="1" dirty="0">
                <a:solidFill>
                  <a:schemeClr val="tx1"/>
                </a:solidFill>
                <a:latin typeface="Amatic SC" panose="00000500000000000000" pitchFamily="2" charset="-79"/>
                <a:cs typeface="Amatic SC" panose="00000500000000000000" pitchFamily="2" charset="-79"/>
              </a:rPr>
              <a:t> Fremadrettet kan det styrke praksis, at…</a:t>
            </a:r>
            <a:endParaRPr lang="da-DK" sz="2000" b="1" noProof="0" dirty="0">
              <a:solidFill>
                <a:schemeClr val="tx1"/>
              </a:solidFill>
              <a:latin typeface="Amatic SC" panose="00000500000000000000" pitchFamily="2" charset="-79"/>
              <a:cs typeface="Amatic SC" panose="00000500000000000000" pitchFamily="2" charset="-79"/>
            </a:endParaRPr>
          </a:p>
        </p:txBody>
      </p:sp>
      <p:sp>
        <p:nvSpPr>
          <p:cNvPr id="17" name="Rectangle 16">
            <a:extLst>
              <a:ext uri="{FF2B5EF4-FFF2-40B4-BE49-F238E27FC236}">
                <a16:creationId xmlns:a16="http://schemas.microsoft.com/office/drawing/2014/main" id="{D432FFD3-ABB7-DB0E-4451-0EC98AF2D4DD}"/>
              </a:ext>
            </a:extLst>
          </p:cNvPr>
          <p:cNvSpPr/>
          <p:nvPr/>
        </p:nvSpPr>
        <p:spPr>
          <a:xfrm>
            <a:off x="6525730" y="2185200"/>
            <a:ext cx="5065906" cy="25183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br>
              <a:rPr lang="da-DK" sz="1400" dirty="0">
                <a:solidFill>
                  <a:schemeClr val="tx1"/>
                </a:solidFill>
                <a:latin typeface="Quicksand" panose="020B0604020202020204" charset="0"/>
                <a:cs typeface="Quicksand" panose="020B0604020202020204" charset="0"/>
              </a:rPr>
            </a:br>
            <a:r>
              <a:rPr lang="da-DK" sz="1400" dirty="0">
                <a:solidFill>
                  <a:schemeClr val="tx1"/>
                </a:solidFill>
                <a:latin typeface="Quicksand" panose="020B0604020202020204"/>
              </a:rPr>
              <a:t>… </a:t>
            </a:r>
            <a:r>
              <a:rPr lang="da-DK" sz="1400" dirty="0">
                <a:solidFill>
                  <a:schemeClr val="tx1"/>
                </a:solidFill>
                <a:latin typeface="Quicksand" panose="020B0604020202020204" charset="0"/>
                <a:cs typeface="Quicksand" panose="020B0604020202020204" charset="0"/>
              </a:rPr>
              <a:t>skriftliggøre intentionen med prøvehandlingen og skabe </a:t>
            </a:r>
            <a:r>
              <a:rPr lang="da-DK" sz="1400" b="1" dirty="0">
                <a:solidFill>
                  <a:schemeClr val="tx1"/>
                </a:solidFill>
                <a:latin typeface="Quicksand" panose="020B0604020202020204" charset="0"/>
                <a:cs typeface="Quicksand" panose="020B0604020202020204" charset="0"/>
              </a:rPr>
              <a:t>simpel struktur for opfølgning.</a:t>
            </a:r>
            <a:endParaRPr lang="da-DK" sz="1400" dirty="0">
              <a:solidFill>
                <a:schemeClr val="tx1"/>
              </a:solidFill>
              <a:latin typeface="Quicksand" panose="020B0604020202020204" charset="0"/>
              <a:cs typeface="Quicksand" panose="020B0604020202020204" charset="0"/>
            </a:endParaRPr>
          </a:p>
          <a:p>
            <a:pPr marL="216000"/>
            <a:endParaRPr lang="da-DK" sz="1400" dirty="0">
              <a:solidFill>
                <a:schemeClr val="tx1"/>
              </a:solidFill>
              <a:latin typeface="Quicksand" panose="020B0604020202020204" charset="0"/>
            </a:endParaRPr>
          </a:p>
          <a:p>
            <a:pPr marL="216000"/>
            <a:r>
              <a:rPr lang="da-DK" sz="1400" dirty="0">
                <a:solidFill>
                  <a:schemeClr val="tx1"/>
                </a:solidFill>
                <a:latin typeface="Quicksand" panose="020B0604020202020204" charset="0"/>
              </a:rPr>
              <a:t>… inddrage kolleger, ressourcepersoner eller ledere i praksisudviklingen. Fx ved at </a:t>
            </a:r>
            <a:r>
              <a:rPr lang="da-DK" sz="1400" b="1" dirty="0">
                <a:solidFill>
                  <a:schemeClr val="tx1"/>
                </a:solidFill>
                <a:latin typeface="Quicksand" panose="020B0604020202020204" charset="0"/>
              </a:rPr>
              <a:t>anvende</a:t>
            </a:r>
            <a:r>
              <a:rPr lang="da-DK" sz="1400" dirty="0">
                <a:solidFill>
                  <a:schemeClr val="tx1"/>
                </a:solidFill>
                <a:latin typeface="Quicksand" panose="020B0604020202020204" charset="0"/>
              </a:rPr>
              <a:t> </a:t>
            </a:r>
            <a:r>
              <a:rPr lang="da-DK" sz="1400" b="1" dirty="0">
                <a:solidFill>
                  <a:schemeClr val="tx1"/>
                </a:solidFill>
                <a:latin typeface="Quicksand" panose="020B0604020202020204" charset="0"/>
              </a:rPr>
              <a:t>observation</a:t>
            </a:r>
            <a:r>
              <a:rPr lang="da-DK" sz="1400" dirty="0">
                <a:solidFill>
                  <a:schemeClr val="tx1"/>
                </a:solidFill>
                <a:latin typeface="Quicksand" panose="020B0604020202020204" charset="0"/>
              </a:rPr>
              <a:t> som genstand for læring.</a:t>
            </a:r>
            <a:br>
              <a:rPr lang="da-DK" sz="1400" dirty="0">
                <a:solidFill>
                  <a:schemeClr val="tx1"/>
                </a:solidFill>
                <a:latin typeface="Quicksand" panose="020B0604020202020204" charset="0"/>
              </a:rPr>
            </a:br>
            <a:endParaRPr lang="da-DK" sz="1400" dirty="0">
              <a:solidFill>
                <a:schemeClr val="tx1"/>
              </a:solidFill>
              <a:latin typeface="Quicksand" panose="020B0604020202020204"/>
              <a:cs typeface="Quicksand" panose="020B0604020202020204" charset="0"/>
            </a:endParaRPr>
          </a:p>
          <a:p>
            <a:pPr marL="216000"/>
            <a:r>
              <a:rPr lang="da-DK" sz="1400" dirty="0">
                <a:solidFill>
                  <a:schemeClr val="tx1"/>
                </a:solidFill>
                <a:latin typeface="Quicksand" panose="020B0604020202020204" charset="0"/>
              </a:rPr>
              <a:t>… </a:t>
            </a:r>
            <a:r>
              <a:rPr lang="da-DK" sz="1400" b="1" dirty="0">
                <a:solidFill>
                  <a:schemeClr val="tx1"/>
                </a:solidFill>
                <a:latin typeface="Quicksand" panose="020B0604020202020204" charset="0"/>
              </a:rPr>
              <a:t>være nysgerrig på elevernes perspektiver </a:t>
            </a:r>
            <a:r>
              <a:rPr lang="da-DK" sz="1400" dirty="0">
                <a:solidFill>
                  <a:schemeClr val="tx1"/>
                </a:solidFill>
                <a:latin typeface="Quicksand" panose="020B0604020202020204" charset="0"/>
              </a:rPr>
              <a:t>i planlægning, afprøvning og evaluering af prøvehandlinger.</a:t>
            </a:r>
          </a:p>
          <a:p>
            <a:pPr marL="216000"/>
            <a:endParaRPr lang="da-DK" sz="1400" dirty="0">
              <a:solidFill>
                <a:schemeClr val="tx1"/>
              </a:solidFill>
              <a:latin typeface="Quicksand" panose="020B0604020202020204" charset="0"/>
              <a:cs typeface="Quicksand" panose="020B0604020202020204" charset="0"/>
            </a:endParaRPr>
          </a:p>
          <a:p>
            <a:pPr marL="216000"/>
            <a:endParaRPr lang="da-DK" sz="1400" dirty="0">
              <a:solidFill>
                <a:schemeClr val="tx1"/>
              </a:solidFill>
              <a:latin typeface="Quicksand" panose="020B0604020202020204" charset="0"/>
              <a:cs typeface="Quicksand" panose="020B0604020202020204" charset="0"/>
            </a:endParaRPr>
          </a:p>
          <a:p>
            <a:pPr marL="216000"/>
            <a:endParaRPr lang="da-DK" sz="1400" dirty="0">
              <a:solidFill>
                <a:schemeClr val="tx1"/>
              </a:solidFill>
              <a:latin typeface="Quicksand" panose="020B0604020202020204" charset="0"/>
            </a:endParaRPr>
          </a:p>
          <a:p>
            <a:pPr marL="216000"/>
            <a:endParaRPr lang="da-DK" sz="1400" dirty="0">
              <a:solidFill>
                <a:schemeClr val="tx1"/>
              </a:solidFill>
              <a:latin typeface="Quicksand" panose="020B0604020202020204" charset="0"/>
            </a:endParaRPr>
          </a:p>
          <a:p>
            <a:pPr marL="216000"/>
            <a:endParaRPr lang="da-DK" sz="1500" dirty="0">
              <a:solidFill>
                <a:schemeClr val="tx1"/>
              </a:solidFill>
              <a:latin typeface="Quicksand" panose="020B0604020202020204" charset="0"/>
            </a:endParaRPr>
          </a:p>
        </p:txBody>
      </p:sp>
      <p:sp>
        <p:nvSpPr>
          <p:cNvPr id="18" name="Google Shape;1217;p48">
            <a:extLst>
              <a:ext uri="{FF2B5EF4-FFF2-40B4-BE49-F238E27FC236}">
                <a16:creationId xmlns:a16="http://schemas.microsoft.com/office/drawing/2014/main" id="{0638E998-CC92-D26B-768D-AF4E83F58C39}"/>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1231AB17-0499-6ADD-4A7B-4D516D4C52FB}"/>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a:latin typeface="Amatic SC"/>
                <a:cs typeface="Amatic SC"/>
                <a:sym typeface="Quicksand"/>
              </a:rPr>
              <a:t>Evalueringen viser, at:</a:t>
            </a:r>
            <a:endParaRPr lang="da-DK" sz="2200" b="1">
              <a:latin typeface="Quicksand"/>
              <a:ea typeface="Quicksand"/>
              <a:cs typeface="Quicksand"/>
              <a:sym typeface="Quicksand"/>
            </a:endParaRPr>
          </a:p>
        </p:txBody>
      </p:sp>
      <p:sp>
        <p:nvSpPr>
          <p:cNvPr id="11" name="Google Shape;847;p29">
            <a:extLst>
              <a:ext uri="{FF2B5EF4-FFF2-40B4-BE49-F238E27FC236}">
                <a16:creationId xmlns:a16="http://schemas.microsoft.com/office/drawing/2014/main" id="{1969C5A7-AEBD-B791-0C9F-F61964691695}"/>
              </a:ext>
            </a:extLst>
          </p:cNvPr>
          <p:cNvSpPr txBox="1"/>
          <p:nvPr/>
        </p:nvSpPr>
        <p:spPr>
          <a:xfrm>
            <a:off x="900000" y="2296800"/>
            <a:ext cx="5231179" cy="3626799"/>
          </a:xfrm>
          <a:prstGeom prst="rect">
            <a:avLst/>
          </a:prstGeom>
          <a:noFill/>
          <a:ln>
            <a:noFill/>
          </a:ln>
        </p:spPr>
        <p:txBody>
          <a:bodyPr spcFirstLastPara="1" wrap="square" lIns="0" tIns="0" rIns="0" bIns="0" anchor="t" anchorCtr="0">
            <a:noAutofit/>
          </a:bodyPr>
          <a:lstStyle/>
          <a:p>
            <a:pPr marL="0" lvl="1"/>
            <a:r>
              <a:rPr lang="da-DK" sz="1600" dirty="0">
                <a:latin typeface="Quicksand"/>
                <a:ea typeface="Quicksand"/>
                <a:cs typeface="Quicksand"/>
                <a:sym typeface="Quicksand"/>
              </a:rPr>
              <a:t>Teamenes egne evalueringer af prøvehandlinger ofte baseres på </a:t>
            </a:r>
            <a:r>
              <a:rPr lang="da-DK" sz="1600" b="1" dirty="0">
                <a:latin typeface="Quicksand"/>
                <a:ea typeface="Quicksand"/>
                <a:cs typeface="Quicksand"/>
                <a:sym typeface="Quicksand"/>
              </a:rPr>
              <a:t>intuition og umiddelbare mavefornemmelser</a:t>
            </a:r>
            <a:r>
              <a:rPr lang="da-DK" sz="1600" dirty="0">
                <a:latin typeface="Quicksand"/>
                <a:ea typeface="Quicksand"/>
                <a:cs typeface="Quicksand"/>
                <a:sym typeface="Quicksand"/>
              </a:rPr>
              <a:t>. </a:t>
            </a:r>
            <a:br>
              <a:rPr lang="da-DK" sz="1600" dirty="0">
                <a:latin typeface="Quicksand"/>
                <a:ea typeface="Quicksand"/>
                <a:cs typeface="Quicksand"/>
                <a:sym typeface="Quicksand"/>
              </a:rPr>
            </a:br>
            <a:endParaRPr lang="da-DK" sz="1600" dirty="0">
              <a:latin typeface="Quicksand"/>
              <a:ea typeface="Quicksand"/>
              <a:cs typeface="Quicksand"/>
              <a:sym typeface="Quicksand"/>
            </a:endParaRPr>
          </a:p>
          <a:p>
            <a:pPr marL="0" lvl="1"/>
            <a:r>
              <a:rPr lang="da-DK" sz="1600" dirty="0">
                <a:latin typeface="ui-sans-serif"/>
                <a:sym typeface="Quicksand"/>
              </a:rPr>
              <a:t>Der en </a:t>
            </a:r>
            <a:r>
              <a:rPr lang="da-DK" sz="1600" b="1" dirty="0">
                <a:latin typeface="ui-sans-serif"/>
                <a:sym typeface="Quicksand"/>
              </a:rPr>
              <a:t>risiko for, at udviklingsarbejdet går i stå, </a:t>
            </a:r>
            <a:r>
              <a:rPr lang="da-DK" sz="1600" dirty="0">
                <a:latin typeface="ui-sans-serif"/>
                <a:sym typeface="Quicksand"/>
              </a:rPr>
              <a:t>når prøvehandlinger ikke evalueres. </a:t>
            </a:r>
          </a:p>
          <a:p>
            <a:pPr marL="0" lvl="1">
              <a:buFont typeface="+mj-lt"/>
              <a:buAutoNum type="arabicPeriod"/>
            </a:pPr>
            <a:endParaRPr lang="da-DK" sz="1600" dirty="0">
              <a:latin typeface="ui-sans-serif"/>
              <a:sym typeface="Quicksand"/>
            </a:endParaRPr>
          </a:p>
          <a:p>
            <a:pPr marL="0" lvl="1"/>
            <a:r>
              <a:rPr lang="da-DK" sz="1600" dirty="0">
                <a:latin typeface="ui-sans-serif"/>
                <a:sym typeface="Quicksand"/>
              </a:rPr>
              <a:t>Pædagogisk personale ser en </a:t>
            </a:r>
            <a:r>
              <a:rPr lang="da-DK" sz="1600" b="1" dirty="0">
                <a:latin typeface="ui-sans-serif"/>
                <a:sym typeface="Quicksand"/>
              </a:rPr>
              <a:t>stor værdi i at inddrage elevernes perspektiver</a:t>
            </a:r>
            <a:r>
              <a:rPr lang="da-DK" sz="1600" dirty="0">
                <a:latin typeface="ui-sans-serif"/>
                <a:sym typeface="Quicksand"/>
              </a:rPr>
              <a:t> i arbejdet med prøvehandlinger, men fortsat sjældent gør det i praksis.</a:t>
            </a:r>
          </a:p>
          <a:p>
            <a:pPr marL="0" lvl="1"/>
            <a:endParaRPr lang="da-DK" b="1" dirty="0">
              <a:highlight>
                <a:srgbClr val="FFFF00"/>
              </a:highlight>
              <a:latin typeface="Quicksand" panose="020B0604020202020204"/>
              <a:ea typeface="Quicksand" panose="020B0604020202020204"/>
              <a:cs typeface="Quicksand" panose="020B0604020202020204"/>
              <a:sym typeface="Quicksand"/>
            </a:endParaRPr>
          </a:p>
          <a:p>
            <a:pPr lvl="0" algn="l">
              <a:spcBef>
                <a:spcPts val="0"/>
              </a:spcBef>
              <a:spcAft>
                <a:spcPts val="0"/>
              </a:spcAft>
            </a:pPr>
            <a:endParaRPr lang="da-DK" sz="1400" b="1" dirty="0">
              <a:latin typeface="Quicksand"/>
              <a:ea typeface="Quicksand"/>
              <a:cs typeface="Quicksand"/>
              <a:sym typeface="Quicksand"/>
            </a:endParaRPr>
          </a:p>
          <a:p>
            <a:pPr lvl="0" algn="l">
              <a:spcBef>
                <a:spcPts val="0"/>
              </a:spcBef>
              <a:spcAft>
                <a:spcPts val="0"/>
              </a:spcAft>
            </a:pPr>
            <a:endParaRPr lang="da-DK" sz="1400" dirty="0">
              <a:latin typeface="Quicksand"/>
              <a:ea typeface="Quicksand"/>
              <a:cs typeface="Quicksand"/>
              <a:sym typeface="Quicksand"/>
            </a:endParaRPr>
          </a:p>
          <a:p>
            <a:pPr lvl="0" algn="l">
              <a:spcBef>
                <a:spcPts val="0"/>
              </a:spcBef>
              <a:spcAft>
                <a:spcPts val="0"/>
              </a:spcAft>
            </a:pPr>
            <a:endParaRPr lang="da-DK" sz="1600" dirty="0">
              <a:latin typeface="Quicksand"/>
              <a:ea typeface="Quicksand"/>
              <a:cs typeface="Quicksand"/>
              <a:sym typeface="Quicksand"/>
            </a:endParaRPr>
          </a:p>
          <a:p>
            <a:pPr lvl="0" algn="l">
              <a:spcBef>
                <a:spcPts val="0"/>
              </a:spcBef>
              <a:spcAft>
                <a:spcPts val="0"/>
              </a:spcAft>
            </a:pPr>
            <a:endParaRPr lang="da-DK" sz="500" b="1" dirty="0">
              <a:latin typeface="Quicksand"/>
              <a:ea typeface="Quicksand"/>
              <a:cs typeface="Quicksand"/>
              <a:sym typeface="Quicksand"/>
            </a:endParaRPr>
          </a:p>
          <a:p>
            <a:pPr lvl="0" algn="l">
              <a:spcBef>
                <a:spcPts val="0"/>
              </a:spcBef>
              <a:spcAft>
                <a:spcPts val="0"/>
              </a:spcAft>
            </a:pPr>
            <a:endParaRPr lang="da-DK" sz="1600" b="1" dirty="0">
              <a:latin typeface="Quicksand"/>
              <a:ea typeface="Quicksand"/>
              <a:cs typeface="Quicksand"/>
              <a:sym typeface="Quicksand"/>
            </a:endParaRPr>
          </a:p>
        </p:txBody>
      </p:sp>
      <p:sp>
        <p:nvSpPr>
          <p:cNvPr id="6" name="Oval 5">
            <a:extLst>
              <a:ext uri="{FF2B5EF4-FFF2-40B4-BE49-F238E27FC236}">
                <a16:creationId xmlns:a16="http://schemas.microsoft.com/office/drawing/2014/main" id="{81B76702-878E-AF7B-7B34-CBF2F3F7A3ED}"/>
              </a:ext>
            </a:extLst>
          </p:cNvPr>
          <p:cNvSpPr/>
          <p:nvPr/>
        </p:nvSpPr>
        <p:spPr>
          <a:xfrm>
            <a:off x="346519" y="232664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886BC6F7-2AF2-A39D-406E-E486D2885549}"/>
              </a:ext>
            </a:extLst>
          </p:cNvPr>
          <p:cNvSpPr/>
          <p:nvPr/>
        </p:nvSpPr>
        <p:spPr>
          <a:xfrm>
            <a:off x="346519" y="304249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26FDC7F4-DD76-0CE1-069D-D932D49A3412}"/>
              </a:ext>
            </a:extLst>
          </p:cNvPr>
          <p:cNvSpPr/>
          <p:nvPr/>
        </p:nvSpPr>
        <p:spPr>
          <a:xfrm>
            <a:off x="346519" y="3756993"/>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383346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2C6A4-7126-6133-BDE9-8899A50474E6}"/>
              </a:ext>
            </a:extLst>
          </p:cNvPr>
          <p:cNvSpPr>
            <a:spLocks noGrp="1"/>
          </p:cNvSpPr>
          <p:nvPr>
            <p:ph type="sldNum" sz="quarter" idx="12"/>
          </p:nvPr>
        </p:nvSpPr>
        <p:spPr/>
        <p:txBody>
          <a:bodyPr/>
          <a:lstStyle/>
          <a:p>
            <a:fld id="{23AA811B-2EBD-4900-905E-5BE206449611}" type="slidenum">
              <a:rPr lang="da-DK" smtClean="0"/>
              <a:pPr/>
              <a:t>15</a:t>
            </a:fld>
            <a:endParaRPr lang="da-DK"/>
          </a:p>
        </p:txBody>
      </p:sp>
      <p:grpSp>
        <p:nvGrpSpPr>
          <p:cNvPr id="3" name="Google Shape;22;p2">
            <a:extLst>
              <a:ext uri="{FF2B5EF4-FFF2-40B4-BE49-F238E27FC236}">
                <a16:creationId xmlns:a16="http://schemas.microsoft.com/office/drawing/2014/main" id="{F856A1E5-536D-22E8-AB91-F684A9EBED34}"/>
              </a:ext>
            </a:extLst>
          </p:cNvPr>
          <p:cNvGrpSpPr/>
          <p:nvPr/>
        </p:nvGrpSpPr>
        <p:grpSpPr>
          <a:xfrm>
            <a:off x="81519" y="-84327"/>
            <a:ext cx="12028962" cy="7026653"/>
            <a:chOff x="-85500" y="-168653"/>
            <a:chExt cx="9290344" cy="5426904"/>
          </a:xfrm>
        </p:grpSpPr>
        <p:grpSp>
          <p:nvGrpSpPr>
            <p:cNvPr id="4" name="Google Shape;23;p2">
              <a:extLst>
                <a:ext uri="{FF2B5EF4-FFF2-40B4-BE49-F238E27FC236}">
                  <a16:creationId xmlns:a16="http://schemas.microsoft.com/office/drawing/2014/main" id="{777CEB8E-787E-36F4-EB77-4C29ADC59783}"/>
                </a:ext>
              </a:extLst>
            </p:cNvPr>
            <p:cNvGrpSpPr/>
            <p:nvPr/>
          </p:nvGrpSpPr>
          <p:grpSpPr>
            <a:xfrm>
              <a:off x="3870624" y="271731"/>
              <a:ext cx="531017" cy="704779"/>
              <a:chOff x="3870624" y="271731"/>
              <a:chExt cx="531017" cy="704779"/>
            </a:xfrm>
          </p:grpSpPr>
          <p:sp>
            <p:nvSpPr>
              <p:cNvPr id="88" name="Google Shape;24;p2">
                <a:extLst>
                  <a:ext uri="{FF2B5EF4-FFF2-40B4-BE49-F238E27FC236}">
                    <a16:creationId xmlns:a16="http://schemas.microsoft.com/office/drawing/2014/main" id="{097165CA-8507-FF16-369E-D689DA43B8EB}"/>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9" name="Google Shape;25;p2">
                <a:extLst>
                  <a:ext uri="{FF2B5EF4-FFF2-40B4-BE49-F238E27FC236}">
                    <a16:creationId xmlns:a16="http://schemas.microsoft.com/office/drawing/2014/main" id="{5C015839-285A-E806-C927-D71B9E4F2F71}"/>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 name="Google Shape;26;p2">
              <a:extLst>
                <a:ext uri="{FF2B5EF4-FFF2-40B4-BE49-F238E27FC236}">
                  <a16:creationId xmlns:a16="http://schemas.microsoft.com/office/drawing/2014/main" id="{26D3CC53-84FD-A8C6-95C0-057FDDAC8962}"/>
                </a:ext>
              </a:extLst>
            </p:cNvPr>
            <p:cNvGrpSpPr/>
            <p:nvPr/>
          </p:nvGrpSpPr>
          <p:grpSpPr>
            <a:xfrm>
              <a:off x="-85500" y="4299338"/>
              <a:ext cx="612915" cy="585559"/>
              <a:chOff x="8158724" y="4646275"/>
              <a:chExt cx="612915" cy="585559"/>
            </a:xfrm>
          </p:grpSpPr>
          <p:sp>
            <p:nvSpPr>
              <p:cNvPr id="86" name="Google Shape;27;p2">
                <a:extLst>
                  <a:ext uri="{FF2B5EF4-FFF2-40B4-BE49-F238E27FC236}">
                    <a16:creationId xmlns:a16="http://schemas.microsoft.com/office/drawing/2014/main" id="{E3D10441-523F-090F-6345-7C9A7C6DB1D2}"/>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28;p2">
                <a:extLst>
                  <a:ext uri="{FF2B5EF4-FFF2-40B4-BE49-F238E27FC236}">
                    <a16:creationId xmlns:a16="http://schemas.microsoft.com/office/drawing/2014/main" id="{3D9B1AC4-3008-D157-C9D6-CAEDB29B15BE}"/>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 name="Google Shape;29;p2">
              <a:extLst>
                <a:ext uri="{FF2B5EF4-FFF2-40B4-BE49-F238E27FC236}">
                  <a16:creationId xmlns:a16="http://schemas.microsoft.com/office/drawing/2014/main" id="{7FF340DC-09D0-98AB-EEBF-6FCD2DE87370}"/>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7" name="Google Shape;30;p2">
              <a:extLst>
                <a:ext uri="{FF2B5EF4-FFF2-40B4-BE49-F238E27FC236}">
                  <a16:creationId xmlns:a16="http://schemas.microsoft.com/office/drawing/2014/main" id="{DC82E49F-826B-D395-190A-F7D1EAA117B3}"/>
                </a:ext>
              </a:extLst>
            </p:cNvPr>
            <p:cNvGrpSpPr/>
            <p:nvPr/>
          </p:nvGrpSpPr>
          <p:grpSpPr>
            <a:xfrm>
              <a:off x="968652" y="3696885"/>
              <a:ext cx="565312" cy="602473"/>
              <a:chOff x="813652" y="3801560"/>
              <a:chExt cx="565312" cy="602473"/>
            </a:xfrm>
          </p:grpSpPr>
          <p:sp>
            <p:nvSpPr>
              <p:cNvPr id="84" name="Google Shape;31;p2">
                <a:extLst>
                  <a:ext uri="{FF2B5EF4-FFF2-40B4-BE49-F238E27FC236}">
                    <a16:creationId xmlns:a16="http://schemas.microsoft.com/office/drawing/2014/main" id="{87922206-C33D-BD38-1916-ACABE2183F3A}"/>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32;p2">
                <a:extLst>
                  <a:ext uri="{FF2B5EF4-FFF2-40B4-BE49-F238E27FC236}">
                    <a16:creationId xmlns:a16="http://schemas.microsoft.com/office/drawing/2014/main" id="{EB20F055-BCC2-7683-A739-FBB728AE5104}"/>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8" name="Google Shape;33;p2">
              <a:extLst>
                <a:ext uri="{FF2B5EF4-FFF2-40B4-BE49-F238E27FC236}">
                  <a16:creationId xmlns:a16="http://schemas.microsoft.com/office/drawing/2014/main" id="{8B6C04EB-E36E-4A39-C463-8BF150D41B21}"/>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 name="Google Shape;34;p2">
              <a:extLst>
                <a:ext uri="{FF2B5EF4-FFF2-40B4-BE49-F238E27FC236}">
                  <a16:creationId xmlns:a16="http://schemas.microsoft.com/office/drawing/2014/main" id="{A01C4DF0-E35C-CDFB-C449-51F9CC3BF05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0" name="Google Shape;35;p2">
              <a:extLst>
                <a:ext uri="{FF2B5EF4-FFF2-40B4-BE49-F238E27FC236}">
                  <a16:creationId xmlns:a16="http://schemas.microsoft.com/office/drawing/2014/main" id="{B74C21B7-2E50-5D92-DB50-8366A92B1F21}"/>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1" name="Google Shape;36;p2">
              <a:extLst>
                <a:ext uri="{FF2B5EF4-FFF2-40B4-BE49-F238E27FC236}">
                  <a16:creationId xmlns:a16="http://schemas.microsoft.com/office/drawing/2014/main" id="{2E6BCD2C-0E6E-1608-432A-D57EC3350DA9}"/>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37;p2">
              <a:extLst>
                <a:ext uri="{FF2B5EF4-FFF2-40B4-BE49-F238E27FC236}">
                  <a16:creationId xmlns:a16="http://schemas.microsoft.com/office/drawing/2014/main" id="{486D3B1C-D1CD-E11F-08BF-E2BD6657B7BA}"/>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38;p2">
              <a:extLst>
                <a:ext uri="{FF2B5EF4-FFF2-40B4-BE49-F238E27FC236}">
                  <a16:creationId xmlns:a16="http://schemas.microsoft.com/office/drawing/2014/main" id="{CE69955E-B189-D7BE-FBD5-145B7021E767}"/>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4" name="Google Shape;39;p2">
              <a:extLst>
                <a:ext uri="{FF2B5EF4-FFF2-40B4-BE49-F238E27FC236}">
                  <a16:creationId xmlns:a16="http://schemas.microsoft.com/office/drawing/2014/main" id="{1F88CAAB-4904-D051-ED3B-70FA24389717}"/>
                </a:ext>
              </a:extLst>
            </p:cNvPr>
            <p:cNvGrpSpPr/>
            <p:nvPr/>
          </p:nvGrpSpPr>
          <p:grpSpPr>
            <a:xfrm>
              <a:off x="5462677" y="4575203"/>
              <a:ext cx="497752" cy="491681"/>
              <a:chOff x="7559440" y="3972390"/>
              <a:chExt cx="497752" cy="491681"/>
            </a:xfrm>
          </p:grpSpPr>
          <p:sp>
            <p:nvSpPr>
              <p:cNvPr id="82" name="Google Shape;40;p2">
                <a:extLst>
                  <a:ext uri="{FF2B5EF4-FFF2-40B4-BE49-F238E27FC236}">
                    <a16:creationId xmlns:a16="http://schemas.microsoft.com/office/drawing/2014/main" id="{EF7704F7-3C84-6630-4B8A-45C1E89B8991}"/>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41;p2">
                <a:extLst>
                  <a:ext uri="{FF2B5EF4-FFF2-40B4-BE49-F238E27FC236}">
                    <a16:creationId xmlns:a16="http://schemas.microsoft.com/office/drawing/2014/main" id="{AC72388D-9E25-7A53-ABE7-23ACA3361EA4}"/>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5" name="Google Shape;42;p2">
              <a:extLst>
                <a:ext uri="{FF2B5EF4-FFF2-40B4-BE49-F238E27FC236}">
                  <a16:creationId xmlns:a16="http://schemas.microsoft.com/office/drawing/2014/main" id="{2FA37B22-1DE2-5F27-6F96-FDFC8A2BCDD7}"/>
                </a:ext>
              </a:extLst>
            </p:cNvPr>
            <p:cNvGrpSpPr/>
            <p:nvPr/>
          </p:nvGrpSpPr>
          <p:grpSpPr>
            <a:xfrm>
              <a:off x="510215" y="271717"/>
              <a:ext cx="557022" cy="619823"/>
              <a:chOff x="510215" y="271717"/>
              <a:chExt cx="557022" cy="619823"/>
            </a:xfrm>
          </p:grpSpPr>
          <p:sp>
            <p:nvSpPr>
              <p:cNvPr id="80" name="Google Shape;43;p2">
                <a:extLst>
                  <a:ext uri="{FF2B5EF4-FFF2-40B4-BE49-F238E27FC236}">
                    <a16:creationId xmlns:a16="http://schemas.microsoft.com/office/drawing/2014/main" id="{B6D4D1E2-4683-9C14-7A57-CA44D6522F4E}"/>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44;p2">
                <a:extLst>
                  <a:ext uri="{FF2B5EF4-FFF2-40B4-BE49-F238E27FC236}">
                    <a16:creationId xmlns:a16="http://schemas.microsoft.com/office/drawing/2014/main" id="{F1A5F68C-7E89-AD0B-EB86-A331CFF2857B}"/>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6" name="Google Shape;45;p2">
              <a:extLst>
                <a:ext uri="{FF2B5EF4-FFF2-40B4-BE49-F238E27FC236}">
                  <a16:creationId xmlns:a16="http://schemas.microsoft.com/office/drawing/2014/main" id="{0A0A4635-AF84-F54B-EF5C-360525760775}"/>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46;p2">
              <a:extLst>
                <a:ext uri="{FF2B5EF4-FFF2-40B4-BE49-F238E27FC236}">
                  <a16:creationId xmlns:a16="http://schemas.microsoft.com/office/drawing/2014/main" id="{89B02591-9CEA-715F-D5D3-19646A0A3814}"/>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47;p2">
              <a:extLst>
                <a:ext uri="{FF2B5EF4-FFF2-40B4-BE49-F238E27FC236}">
                  <a16:creationId xmlns:a16="http://schemas.microsoft.com/office/drawing/2014/main" id="{D8AAA867-947C-5CA1-0B14-800859DB9D4E}"/>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48;p2">
              <a:extLst>
                <a:ext uri="{FF2B5EF4-FFF2-40B4-BE49-F238E27FC236}">
                  <a16:creationId xmlns:a16="http://schemas.microsoft.com/office/drawing/2014/main" id="{5B73BE1E-2D35-BD46-2CA1-AE547411BD0F}"/>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49;p2">
              <a:extLst>
                <a:ext uri="{FF2B5EF4-FFF2-40B4-BE49-F238E27FC236}">
                  <a16:creationId xmlns:a16="http://schemas.microsoft.com/office/drawing/2014/main" id="{0217332C-902F-5C40-3444-5C3EBA1D43B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50;p2">
              <a:extLst>
                <a:ext uri="{FF2B5EF4-FFF2-40B4-BE49-F238E27FC236}">
                  <a16:creationId xmlns:a16="http://schemas.microsoft.com/office/drawing/2014/main" id="{F4891475-3AFC-9B20-65BA-5A24C9363ABD}"/>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51;p2">
              <a:extLst>
                <a:ext uri="{FF2B5EF4-FFF2-40B4-BE49-F238E27FC236}">
                  <a16:creationId xmlns:a16="http://schemas.microsoft.com/office/drawing/2014/main" id="{49026444-46C5-42C7-1A23-4BCACFEE0BFA}"/>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52;p2">
              <a:extLst>
                <a:ext uri="{FF2B5EF4-FFF2-40B4-BE49-F238E27FC236}">
                  <a16:creationId xmlns:a16="http://schemas.microsoft.com/office/drawing/2014/main" id="{4D078995-9A4D-40F2-6DB7-184B5712A63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4" name="Google Shape;53;p2">
              <a:extLst>
                <a:ext uri="{FF2B5EF4-FFF2-40B4-BE49-F238E27FC236}">
                  <a16:creationId xmlns:a16="http://schemas.microsoft.com/office/drawing/2014/main" id="{3E106C1B-0A4E-42E8-DC62-29F515C5EEC9}"/>
                </a:ext>
              </a:extLst>
            </p:cNvPr>
            <p:cNvGrpSpPr/>
            <p:nvPr/>
          </p:nvGrpSpPr>
          <p:grpSpPr>
            <a:xfrm rot="891035">
              <a:off x="1165229" y="1691730"/>
              <a:ext cx="657771" cy="386113"/>
              <a:chOff x="1429156" y="1387535"/>
              <a:chExt cx="657769" cy="386112"/>
            </a:xfrm>
          </p:grpSpPr>
          <p:sp>
            <p:nvSpPr>
              <p:cNvPr id="78" name="Google Shape;54;p2">
                <a:extLst>
                  <a:ext uri="{FF2B5EF4-FFF2-40B4-BE49-F238E27FC236}">
                    <a16:creationId xmlns:a16="http://schemas.microsoft.com/office/drawing/2014/main" id="{4F9C3FAA-A991-3DE5-51C2-CB82C0FB7E6A}"/>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9" name="Google Shape;55;p2">
                <a:extLst>
                  <a:ext uri="{FF2B5EF4-FFF2-40B4-BE49-F238E27FC236}">
                    <a16:creationId xmlns:a16="http://schemas.microsoft.com/office/drawing/2014/main" id="{0EF30F4D-63BD-C2FA-2338-0F5A315557F4}"/>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5" name="Google Shape;56;p2">
              <a:extLst>
                <a:ext uri="{FF2B5EF4-FFF2-40B4-BE49-F238E27FC236}">
                  <a16:creationId xmlns:a16="http://schemas.microsoft.com/office/drawing/2014/main" id="{D6A4D23F-73FC-5D55-6E79-9E3DCCF1081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57;p2">
              <a:extLst>
                <a:ext uri="{FF2B5EF4-FFF2-40B4-BE49-F238E27FC236}">
                  <a16:creationId xmlns:a16="http://schemas.microsoft.com/office/drawing/2014/main" id="{2F7E8455-20E3-959C-7A74-2510861948A0}"/>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7" name="Google Shape;58;p2">
              <a:extLst>
                <a:ext uri="{FF2B5EF4-FFF2-40B4-BE49-F238E27FC236}">
                  <a16:creationId xmlns:a16="http://schemas.microsoft.com/office/drawing/2014/main" id="{BFC6B312-A3C9-1523-7ABA-1F8BDD3DB47C}"/>
                </a:ext>
              </a:extLst>
            </p:cNvPr>
            <p:cNvGrpSpPr/>
            <p:nvPr/>
          </p:nvGrpSpPr>
          <p:grpSpPr>
            <a:xfrm>
              <a:off x="346827" y="3411153"/>
              <a:ext cx="376916" cy="455685"/>
              <a:chOff x="1010452" y="1144365"/>
              <a:chExt cx="376916" cy="455685"/>
            </a:xfrm>
          </p:grpSpPr>
          <p:sp>
            <p:nvSpPr>
              <p:cNvPr id="76" name="Google Shape;59;p2">
                <a:extLst>
                  <a:ext uri="{FF2B5EF4-FFF2-40B4-BE49-F238E27FC236}">
                    <a16:creationId xmlns:a16="http://schemas.microsoft.com/office/drawing/2014/main" id="{E30C08A6-F7BE-F853-2A92-90C2AF436FC2}"/>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7" name="Google Shape;60;p2">
                <a:extLst>
                  <a:ext uri="{FF2B5EF4-FFF2-40B4-BE49-F238E27FC236}">
                    <a16:creationId xmlns:a16="http://schemas.microsoft.com/office/drawing/2014/main" id="{BCA30151-56DA-9D77-6AE6-81CE1B3C031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8" name="Google Shape;61;p2">
              <a:extLst>
                <a:ext uri="{FF2B5EF4-FFF2-40B4-BE49-F238E27FC236}">
                  <a16:creationId xmlns:a16="http://schemas.microsoft.com/office/drawing/2014/main" id="{21C29430-C694-D107-00E8-6C0CE6007BF8}"/>
                </a:ext>
              </a:extLst>
            </p:cNvPr>
            <p:cNvGrpSpPr/>
            <p:nvPr/>
          </p:nvGrpSpPr>
          <p:grpSpPr>
            <a:xfrm>
              <a:off x="7439637" y="3918577"/>
              <a:ext cx="503800" cy="507307"/>
              <a:chOff x="7439637" y="3918577"/>
              <a:chExt cx="503800" cy="507307"/>
            </a:xfrm>
          </p:grpSpPr>
          <p:sp>
            <p:nvSpPr>
              <p:cNvPr id="74" name="Google Shape;62;p2">
                <a:extLst>
                  <a:ext uri="{FF2B5EF4-FFF2-40B4-BE49-F238E27FC236}">
                    <a16:creationId xmlns:a16="http://schemas.microsoft.com/office/drawing/2014/main" id="{20BDEA82-9E5C-C598-FBB4-0D7E981DEE17}"/>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5" name="Google Shape;63;p2">
                <a:extLst>
                  <a:ext uri="{FF2B5EF4-FFF2-40B4-BE49-F238E27FC236}">
                    <a16:creationId xmlns:a16="http://schemas.microsoft.com/office/drawing/2014/main" id="{2435F8E0-AF17-512A-C5F4-F31B03BE3459}"/>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9" name="Google Shape;64;p2">
              <a:extLst>
                <a:ext uri="{FF2B5EF4-FFF2-40B4-BE49-F238E27FC236}">
                  <a16:creationId xmlns:a16="http://schemas.microsoft.com/office/drawing/2014/main" id="{D17B555B-2B1F-85D9-21F2-579B49474F85}"/>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65;p2">
              <a:extLst>
                <a:ext uri="{FF2B5EF4-FFF2-40B4-BE49-F238E27FC236}">
                  <a16:creationId xmlns:a16="http://schemas.microsoft.com/office/drawing/2014/main" id="{DFAA52B6-2EBD-64E6-66A4-F653A975BC5A}"/>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66;p2">
              <a:extLst>
                <a:ext uri="{FF2B5EF4-FFF2-40B4-BE49-F238E27FC236}">
                  <a16:creationId xmlns:a16="http://schemas.microsoft.com/office/drawing/2014/main" id="{9F4696AF-4B3E-3D95-9597-FCE11C407156}"/>
                </a:ext>
              </a:extLst>
            </p:cNvPr>
            <p:cNvGrpSpPr/>
            <p:nvPr/>
          </p:nvGrpSpPr>
          <p:grpSpPr>
            <a:xfrm>
              <a:off x="7413193" y="740389"/>
              <a:ext cx="289739" cy="482318"/>
              <a:chOff x="4912930" y="846902"/>
              <a:chExt cx="289739" cy="482318"/>
            </a:xfrm>
          </p:grpSpPr>
          <p:sp>
            <p:nvSpPr>
              <p:cNvPr id="72" name="Google Shape;67;p2">
                <a:extLst>
                  <a:ext uri="{FF2B5EF4-FFF2-40B4-BE49-F238E27FC236}">
                    <a16:creationId xmlns:a16="http://schemas.microsoft.com/office/drawing/2014/main" id="{D773526C-931B-F3CB-7906-FB0BC9656610}"/>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68;p2">
                <a:extLst>
                  <a:ext uri="{FF2B5EF4-FFF2-40B4-BE49-F238E27FC236}">
                    <a16:creationId xmlns:a16="http://schemas.microsoft.com/office/drawing/2014/main" id="{5AFDCD18-D9A8-FB15-63ED-84F58DCCCD76}"/>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69;p2">
              <a:extLst>
                <a:ext uri="{FF2B5EF4-FFF2-40B4-BE49-F238E27FC236}">
                  <a16:creationId xmlns:a16="http://schemas.microsoft.com/office/drawing/2014/main" id="{B36AC2DF-4135-822C-7575-21C32E4C8404}"/>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70;p2">
              <a:extLst>
                <a:ext uri="{FF2B5EF4-FFF2-40B4-BE49-F238E27FC236}">
                  <a16:creationId xmlns:a16="http://schemas.microsoft.com/office/drawing/2014/main" id="{3CACFAE5-3DB5-446E-E7FB-6798235EA16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71;p2">
              <a:extLst>
                <a:ext uri="{FF2B5EF4-FFF2-40B4-BE49-F238E27FC236}">
                  <a16:creationId xmlns:a16="http://schemas.microsoft.com/office/drawing/2014/main" id="{1D6F03D5-F33E-5C8D-81D7-4B5601BD1C28}"/>
                </a:ext>
              </a:extLst>
            </p:cNvPr>
            <p:cNvGrpSpPr/>
            <p:nvPr/>
          </p:nvGrpSpPr>
          <p:grpSpPr>
            <a:xfrm>
              <a:off x="7801268" y="2011644"/>
              <a:ext cx="583849" cy="670195"/>
              <a:chOff x="7801268" y="2011644"/>
              <a:chExt cx="583849" cy="670195"/>
            </a:xfrm>
          </p:grpSpPr>
          <p:sp>
            <p:nvSpPr>
              <p:cNvPr id="70" name="Google Shape;72;p2">
                <a:extLst>
                  <a:ext uri="{FF2B5EF4-FFF2-40B4-BE49-F238E27FC236}">
                    <a16:creationId xmlns:a16="http://schemas.microsoft.com/office/drawing/2014/main" id="{D8FD9A3F-A34E-FBA9-7736-127DD725330E}"/>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1" name="Google Shape;73;p2">
                <a:extLst>
                  <a:ext uri="{FF2B5EF4-FFF2-40B4-BE49-F238E27FC236}">
                    <a16:creationId xmlns:a16="http://schemas.microsoft.com/office/drawing/2014/main" id="{27916505-AB15-6E35-2F55-20DA739C69E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35" name="Google Shape;74;p2">
              <a:extLst>
                <a:ext uri="{FF2B5EF4-FFF2-40B4-BE49-F238E27FC236}">
                  <a16:creationId xmlns:a16="http://schemas.microsoft.com/office/drawing/2014/main" id="{C9AE4188-F958-F315-AAA6-BFD7AA0877F4}"/>
                </a:ext>
              </a:extLst>
            </p:cNvPr>
            <p:cNvGrpSpPr/>
            <p:nvPr/>
          </p:nvGrpSpPr>
          <p:grpSpPr>
            <a:xfrm>
              <a:off x="286734" y="1360788"/>
              <a:ext cx="437027" cy="515682"/>
              <a:chOff x="286734" y="1360788"/>
              <a:chExt cx="437027" cy="515682"/>
            </a:xfrm>
          </p:grpSpPr>
          <p:sp>
            <p:nvSpPr>
              <p:cNvPr id="68" name="Google Shape;75;p2">
                <a:extLst>
                  <a:ext uri="{FF2B5EF4-FFF2-40B4-BE49-F238E27FC236}">
                    <a16:creationId xmlns:a16="http://schemas.microsoft.com/office/drawing/2014/main" id="{69989F46-730F-F9DB-D857-1C762223FF01}"/>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9" name="Google Shape;76;p2">
                <a:extLst>
                  <a:ext uri="{FF2B5EF4-FFF2-40B4-BE49-F238E27FC236}">
                    <a16:creationId xmlns:a16="http://schemas.microsoft.com/office/drawing/2014/main" id="{A51DF1F5-F1BA-559C-2635-34AE2B3D064F}"/>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6" name="Google Shape;77;p2">
              <a:extLst>
                <a:ext uri="{FF2B5EF4-FFF2-40B4-BE49-F238E27FC236}">
                  <a16:creationId xmlns:a16="http://schemas.microsoft.com/office/drawing/2014/main" id="{4CF55771-5B8A-5AE8-803E-BFCB7426B2FA}"/>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78;p2">
              <a:extLst>
                <a:ext uri="{FF2B5EF4-FFF2-40B4-BE49-F238E27FC236}">
                  <a16:creationId xmlns:a16="http://schemas.microsoft.com/office/drawing/2014/main" id="{45369EE2-9B33-69FC-CFAC-8AF8A6D6F40D}"/>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79;p2">
              <a:extLst>
                <a:ext uri="{FF2B5EF4-FFF2-40B4-BE49-F238E27FC236}">
                  <a16:creationId xmlns:a16="http://schemas.microsoft.com/office/drawing/2014/main" id="{D548CCC1-DE1D-12B7-4828-5739296F94D7}"/>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80;p2">
              <a:extLst>
                <a:ext uri="{FF2B5EF4-FFF2-40B4-BE49-F238E27FC236}">
                  <a16:creationId xmlns:a16="http://schemas.microsoft.com/office/drawing/2014/main" id="{9FC860A3-BF50-C322-70CF-5B4222B05D62}"/>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0" name="Google Shape;81;p2">
              <a:extLst>
                <a:ext uri="{FF2B5EF4-FFF2-40B4-BE49-F238E27FC236}">
                  <a16:creationId xmlns:a16="http://schemas.microsoft.com/office/drawing/2014/main" id="{582C6EAB-009D-B557-C84A-628DEFCBC62E}"/>
                </a:ext>
              </a:extLst>
            </p:cNvPr>
            <p:cNvGrpSpPr/>
            <p:nvPr/>
          </p:nvGrpSpPr>
          <p:grpSpPr>
            <a:xfrm>
              <a:off x="8513660" y="3273951"/>
              <a:ext cx="236955" cy="259508"/>
              <a:chOff x="1624551" y="3569952"/>
              <a:chExt cx="236955" cy="259508"/>
            </a:xfrm>
          </p:grpSpPr>
          <p:sp>
            <p:nvSpPr>
              <p:cNvPr id="66" name="Google Shape;82;p2">
                <a:extLst>
                  <a:ext uri="{FF2B5EF4-FFF2-40B4-BE49-F238E27FC236}">
                    <a16:creationId xmlns:a16="http://schemas.microsoft.com/office/drawing/2014/main" id="{CDC21685-E1C7-7FDA-2031-266D08A5E5D8}"/>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7" name="Google Shape;83;p2">
                <a:extLst>
                  <a:ext uri="{FF2B5EF4-FFF2-40B4-BE49-F238E27FC236}">
                    <a16:creationId xmlns:a16="http://schemas.microsoft.com/office/drawing/2014/main" id="{1F721E40-7EC0-6BB6-EC2E-212ED3665036}"/>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1" name="Google Shape;84;p2">
              <a:extLst>
                <a:ext uri="{FF2B5EF4-FFF2-40B4-BE49-F238E27FC236}">
                  <a16:creationId xmlns:a16="http://schemas.microsoft.com/office/drawing/2014/main" id="{AE4CE9A8-6BBC-085E-5AD7-07E934EAD4F7}"/>
                </a:ext>
              </a:extLst>
            </p:cNvPr>
            <p:cNvGrpSpPr/>
            <p:nvPr/>
          </p:nvGrpSpPr>
          <p:grpSpPr>
            <a:xfrm>
              <a:off x="3637530" y="4055057"/>
              <a:ext cx="418773" cy="520154"/>
              <a:chOff x="3637530" y="4055057"/>
              <a:chExt cx="418773" cy="520154"/>
            </a:xfrm>
          </p:grpSpPr>
          <p:sp>
            <p:nvSpPr>
              <p:cNvPr id="64" name="Google Shape;85;p2">
                <a:extLst>
                  <a:ext uri="{FF2B5EF4-FFF2-40B4-BE49-F238E27FC236}">
                    <a16:creationId xmlns:a16="http://schemas.microsoft.com/office/drawing/2014/main" id="{D1B15141-5FD4-715D-1DBA-659D196DF66D}"/>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5" name="Google Shape;86;p2">
                <a:extLst>
                  <a:ext uri="{FF2B5EF4-FFF2-40B4-BE49-F238E27FC236}">
                    <a16:creationId xmlns:a16="http://schemas.microsoft.com/office/drawing/2014/main" id="{4621EA85-404E-C693-C1CC-2B61F79D4A3D}"/>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2" name="Google Shape;87;p2">
              <a:extLst>
                <a:ext uri="{FF2B5EF4-FFF2-40B4-BE49-F238E27FC236}">
                  <a16:creationId xmlns:a16="http://schemas.microsoft.com/office/drawing/2014/main" id="{C4C9C763-BBBA-D0D4-25B2-B8622EC3939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88;p2">
              <a:extLst>
                <a:ext uri="{FF2B5EF4-FFF2-40B4-BE49-F238E27FC236}">
                  <a16:creationId xmlns:a16="http://schemas.microsoft.com/office/drawing/2014/main" id="{B92A7D41-26B8-B67B-2A59-E8D08A8AB14F}"/>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89;p2">
              <a:extLst>
                <a:ext uri="{FF2B5EF4-FFF2-40B4-BE49-F238E27FC236}">
                  <a16:creationId xmlns:a16="http://schemas.microsoft.com/office/drawing/2014/main" id="{7EB4C793-261D-DEEA-4004-707B1C8ADBDB}"/>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90;p2">
              <a:extLst>
                <a:ext uri="{FF2B5EF4-FFF2-40B4-BE49-F238E27FC236}">
                  <a16:creationId xmlns:a16="http://schemas.microsoft.com/office/drawing/2014/main" id="{78DF96FD-2E9E-1589-6FEC-14689CD72B91}"/>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91;p2">
              <a:extLst>
                <a:ext uri="{FF2B5EF4-FFF2-40B4-BE49-F238E27FC236}">
                  <a16:creationId xmlns:a16="http://schemas.microsoft.com/office/drawing/2014/main" id="{DE79D083-7F87-FEFF-FE01-971784A84E3F}"/>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92;p2">
              <a:extLst>
                <a:ext uri="{FF2B5EF4-FFF2-40B4-BE49-F238E27FC236}">
                  <a16:creationId xmlns:a16="http://schemas.microsoft.com/office/drawing/2014/main" id="{C2797596-6630-E1E6-0873-C106FCDA5C82}"/>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93;p2">
              <a:extLst>
                <a:ext uri="{FF2B5EF4-FFF2-40B4-BE49-F238E27FC236}">
                  <a16:creationId xmlns:a16="http://schemas.microsoft.com/office/drawing/2014/main" id="{377B33BA-23F3-E454-F33B-4B5ADAB79869}"/>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9" name="Google Shape;94;p2">
              <a:extLst>
                <a:ext uri="{FF2B5EF4-FFF2-40B4-BE49-F238E27FC236}">
                  <a16:creationId xmlns:a16="http://schemas.microsoft.com/office/drawing/2014/main" id="{E162715E-6D06-C29F-D196-3CE9D9887758}"/>
                </a:ext>
              </a:extLst>
            </p:cNvPr>
            <p:cNvGrpSpPr/>
            <p:nvPr/>
          </p:nvGrpSpPr>
          <p:grpSpPr>
            <a:xfrm>
              <a:off x="6457245" y="4530131"/>
              <a:ext cx="216066" cy="276377"/>
              <a:chOff x="6422295" y="3351500"/>
              <a:chExt cx="252856" cy="323399"/>
            </a:xfrm>
          </p:grpSpPr>
          <p:sp>
            <p:nvSpPr>
              <p:cNvPr id="62" name="Google Shape;95;p2">
                <a:extLst>
                  <a:ext uri="{FF2B5EF4-FFF2-40B4-BE49-F238E27FC236}">
                    <a16:creationId xmlns:a16="http://schemas.microsoft.com/office/drawing/2014/main" id="{1CE1CC33-7D7E-82A9-EAAC-23408940B84C}"/>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96;p2">
                <a:extLst>
                  <a:ext uri="{FF2B5EF4-FFF2-40B4-BE49-F238E27FC236}">
                    <a16:creationId xmlns:a16="http://schemas.microsoft.com/office/drawing/2014/main" id="{7D9CAAEF-7B53-ED09-209B-E5A0C6F1D33C}"/>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0" name="Google Shape;97;p2">
              <a:extLst>
                <a:ext uri="{FF2B5EF4-FFF2-40B4-BE49-F238E27FC236}">
                  <a16:creationId xmlns:a16="http://schemas.microsoft.com/office/drawing/2014/main" id="{3B4D56F1-9C1E-3CF6-33B9-64FE57210A0B}"/>
                </a:ext>
              </a:extLst>
            </p:cNvPr>
            <p:cNvGrpSpPr/>
            <p:nvPr/>
          </p:nvGrpSpPr>
          <p:grpSpPr>
            <a:xfrm>
              <a:off x="2318449" y="604142"/>
              <a:ext cx="332332" cy="346582"/>
              <a:chOff x="2318449" y="604142"/>
              <a:chExt cx="332332" cy="346582"/>
            </a:xfrm>
          </p:grpSpPr>
          <p:sp>
            <p:nvSpPr>
              <p:cNvPr id="60" name="Google Shape;98;p2">
                <a:extLst>
                  <a:ext uri="{FF2B5EF4-FFF2-40B4-BE49-F238E27FC236}">
                    <a16:creationId xmlns:a16="http://schemas.microsoft.com/office/drawing/2014/main" id="{7E77234A-8CE7-4B2B-8DBF-2C11040B9493}"/>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1" name="Google Shape;99;p2">
                <a:extLst>
                  <a:ext uri="{FF2B5EF4-FFF2-40B4-BE49-F238E27FC236}">
                    <a16:creationId xmlns:a16="http://schemas.microsoft.com/office/drawing/2014/main" id="{DE866DFA-B67D-B09E-22D7-BD201585F84A}"/>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1" name="Google Shape;100;p2">
              <a:extLst>
                <a:ext uri="{FF2B5EF4-FFF2-40B4-BE49-F238E27FC236}">
                  <a16:creationId xmlns:a16="http://schemas.microsoft.com/office/drawing/2014/main" id="{A920755E-F4DD-6785-79A3-0478717E01CC}"/>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101;p2">
              <a:extLst>
                <a:ext uri="{FF2B5EF4-FFF2-40B4-BE49-F238E27FC236}">
                  <a16:creationId xmlns:a16="http://schemas.microsoft.com/office/drawing/2014/main" id="{BE8DD83A-0E9D-4612-64AD-16E0A4529056}"/>
                </a:ext>
              </a:extLst>
            </p:cNvPr>
            <p:cNvGrpSpPr/>
            <p:nvPr/>
          </p:nvGrpSpPr>
          <p:grpSpPr>
            <a:xfrm>
              <a:off x="1184427" y="4630083"/>
              <a:ext cx="229693" cy="293080"/>
              <a:chOff x="6793660" y="3322411"/>
              <a:chExt cx="268804" cy="342944"/>
            </a:xfrm>
          </p:grpSpPr>
          <p:sp>
            <p:nvSpPr>
              <p:cNvPr id="57" name="Google Shape;102;p2">
                <a:extLst>
                  <a:ext uri="{FF2B5EF4-FFF2-40B4-BE49-F238E27FC236}">
                    <a16:creationId xmlns:a16="http://schemas.microsoft.com/office/drawing/2014/main" id="{3B221F32-03A8-3F23-2DE4-862AC741038F}"/>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03;p2">
                <a:extLst>
                  <a:ext uri="{FF2B5EF4-FFF2-40B4-BE49-F238E27FC236}">
                    <a16:creationId xmlns:a16="http://schemas.microsoft.com/office/drawing/2014/main" id="{7587873F-1FAD-5A5C-5859-D383A1BAE9C6}"/>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104;p2">
                <a:extLst>
                  <a:ext uri="{FF2B5EF4-FFF2-40B4-BE49-F238E27FC236}">
                    <a16:creationId xmlns:a16="http://schemas.microsoft.com/office/drawing/2014/main" id="{4AC9D863-5DBF-3930-404D-A1C219D25CE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3" name="Google Shape;105;p2">
              <a:extLst>
                <a:ext uri="{FF2B5EF4-FFF2-40B4-BE49-F238E27FC236}">
                  <a16:creationId xmlns:a16="http://schemas.microsoft.com/office/drawing/2014/main" id="{05F82458-A38A-030C-F593-712A04CC6EBC}"/>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06;p2">
              <a:extLst>
                <a:ext uri="{FF2B5EF4-FFF2-40B4-BE49-F238E27FC236}">
                  <a16:creationId xmlns:a16="http://schemas.microsoft.com/office/drawing/2014/main" id="{5AA52A4C-BCB7-06AD-9C1D-1C7FBB27DBAB}"/>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07;p2">
              <a:extLst>
                <a:ext uri="{FF2B5EF4-FFF2-40B4-BE49-F238E27FC236}">
                  <a16:creationId xmlns:a16="http://schemas.microsoft.com/office/drawing/2014/main" id="{28DB6D2C-9AC9-AC01-49BF-5F4DF66F6B61}"/>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108;p2">
              <a:extLst>
                <a:ext uri="{FF2B5EF4-FFF2-40B4-BE49-F238E27FC236}">
                  <a16:creationId xmlns:a16="http://schemas.microsoft.com/office/drawing/2014/main" id="{2C15FD77-F8FD-F7E1-C21E-7D75A8676D32}"/>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91" name="Google Shape;694;p13">
            <a:extLst>
              <a:ext uri="{FF2B5EF4-FFF2-40B4-BE49-F238E27FC236}">
                <a16:creationId xmlns:a16="http://schemas.microsoft.com/office/drawing/2014/main" id="{A4F52F74-1602-4292-791E-3DC42330387B}"/>
              </a:ext>
            </a:extLst>
          </p:cNvPr>
          <p:cNvSpPr txBox="1">
            <a:spLocks/>
          </p:cNvSpPr>
          <p:nvPr/>
        </p:nvSpPr>
        <p:spPr>
          <a:xfrm>
            <a:off x="2378345" y="2436884"/>
            <a:ext cx="7223854" cy="1984631"/>
          </a:xfrm>
          <a:prstGeom prst="rect">
            <a:avLst/>
          </a:prstGeom>
        </p:spPr>
        <p:txBody>
          <a:bodyPr spcFirstLastPara="1" wrap="square" lIns="0" tIns="0" rIns="0" bIns="0" anchor="ctr"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pPr algn="ctr"/>
            <a:r>
              <a:rPr lang="da-DK" sz="4800" b="1" dirty="0">
                <a:solidFill>
                  <a:schemeClr val="bg1"/>
                </a:solidFill>
                <a:latin typeface="Amatic SC" panose="00000500000000000000" pitchFamily="2" charset="-79"/>
                <a:cs typeface="Amatic SC" panose="00000500000000000000" pitchFamily="2" charset="-79"/>
              </a:rPr>
              <a:t>Samarbejde og kapacitet</a:t>
            </a:r>
            <a:br>
              <a:rPr lang="da-DK" sz="4800" b="1" dirty="0">
                <a:solidFill>
                  <a:schemeClr val="bg1"/>
                </a:solidFill>
                <a:latin typeface="Amatic SC" panose="00000500000000000000" pitchFamily="2" charset="-79"/>
                <a:cs typeface="Amatic SC" panose="00000500000000000000" pitchFamily="2" charset="-79"/>
              </a:rPr>
            </a:br>
            <a:r>
              <a:rPr lang="da-DK" sz="4800" b="1" dirty="0">
                <a:solidFill>
                  <a:schemeClr val="bg1"/>
                </a:solidFill>
                <a:latin typeface="Amatic SC" panose="00000500000000000000" pitchFamily="2" charset="-79"/>
                <a:cs typeface="Amatic SC" panose="00000500000000000000" pitchFamily="2" charset="-79"/>
              </a:rPr>
              <a:t>i professionelle læringsfællesskaber</a:t>
            </a:r>
          </a:p>
        </p:txBody>
      </p:sp>
    </p:spTree>
    <p:extLst>
      <p:ext uri="{BB962C8B-B14F-4D97-AF65-F5344CB8AC3E}">
        <p14:creationId xmlns:p14="http://schemas.microsoft.com/office/powerpoint/2010/main" val="158445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16</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20320" y="348312"/>
            <a:ext cx="901244" cy="1019120"/>
          </a:xfrm>
          <a:prstGeom prst="homePlate">
            <a:avLst>
              <a:gd name="adj" fmla="val 50000"/>
            </a:avLst>
          </a:prstGeom>
          <a:solidFill>
            <a:schemeClr val="accent4"/>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9" name="Google Shape;843;p29">
            <a:extLst>
              <a:ext uri="{FF2B5EF4-FFF2-40B4-BE49-F238E27FC236}">
                <a16:creationId xmlns:a16="http://schemas.microsoft.com/office/drawing/2014/main" id="{63F687D6-3A0C-49E8-8309-51383D3FACDF}"/>
              </a:ext>
            </a:extLst>
          </p:cNvPr>
          <p:cNvSpPr/>
          <p:nvPr/>
        </p:nvSpPr>
        <p:spPr>
          <a:xfrm>
            <a:off x="90831" y="347492"/>
            <a:ext cx="11638607" cy="101912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Samarbejde og kapacitet: hovedresultater</a:t>
            </a:r>
          </a:p>
        </p:txBody>
      </p:sp>
      <p:sp>
        <p:nvSpPr>
          <p:cNvPr id="17" name="Google Shape;843;p29">
            <a:extLst>
              <a:ext uri="{FF2B5EF4-FFF2-40B4-BE49-F238E27FC236}">
                <a16:creationId xmlns:a16="http://schemas.microsoft.com/office/drawing/2014/main" id="{A6C4A561-967F-018D-AB42-6CA56D99821F}"/>
              </a:ext>
            </a:extLst>
          </p:cNvPr>
          <p:cNvSpPr/>
          <p:nvPr/>
        </p:nvSpPr>
        <p:spPr>
          <a:xfrm>
            <a:off x="11591636" y="347492"/>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22" name="Google Shape;843;p29">
            <a:extLst>
              <a:ext uri="{FF2B5EF4-FFF2-40B4-BE49-F238E27FC236}">
                <a16:creationId xmlns:a16="http://schemas.microsoft.com/office/drawing/2014/main" id="{B934E536-600A-73F4-2F31-F377D0DF87B4}"/>
              </a:ext>
            </a:extLst>
          </p:cNvPr>
          <p:cNvSpPr/>
          <p:nvPr/>
        </p:nvSpPr>
        <p:spPr>
          <a:xfrm>
            <a:off x="11033835" y="348312"/>
            <a:ext cx="1067334" cy="10183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34" name="TextBox 33">
            <a:extLst>
              <a:ext uri="{FF2B5EF4-FFF2-40B4-BE49-F238E27FC236}">
                <a16:creationId xmlns:a16="http://schemas.microsoft.com/office/drawing/2014/main" id="{ECE452D0-51D2-5908-B869-A4330811097A}"/>
              </a:ext>
            </a:extLst>
          </p:cNvPr>
          <p:cNvSpPr txBox="1">
            <a:spLocks/>
          </p:cNvSpPr>
          <p:nvPr/>
        </p:nvSpPr>
        <p:spPr>
          <a:xfrm>
            <a:off x="1414324" y="3741602"/>
            <a:ext cx="9149171" cy="915984"/>
          </a:xfrm>
          <a:custGeom>
            <a:avLst/>
            <a:gdLst>
              <a:gd name="connsiteX0" fmla="*/ 0 w 9149171"/>
              <a:gd name="connsiteY0" fmla="*/ 0 h 915984"/>
              <a:gd name="connsiteX1" fmla="*/ 836496 w 9149171"/>
              <a:gd name="connsiteY1" fmla="*/ 0 h 915984"/>
              <a:gd name="connsiteX2" fmla="*/ 1581500 w 9149171"/>
              <a:gd name="connsiteY2" fmla="*/ 0 h 915984"/>
              <a:gd name="connsiteX3" fmla="*/ 2235012 w 9149171"/>
              <a:gd name="connsiteY3" fmla="*/ 0 h 915984"/>
              <a:gd name="connsiteX4" fmla="*/ 2797032 w 9149171"/>
              <a:gd name="connsiteY4" fmla="*/ 0 h 915984"/>
              <a:gd name="connsiteX5" fmla="*/ 3542036 w 9149171"/>
              <a:gd name="connsiteY5" fmla="*/ 0 h 915984"/>
              <a:gd name="connsiteX6" fmla="*/ 4012565 w 9149171"/>
              <a:gd name="connsiteY6" fmla="*/ 0 h 915984"/>
              <a:gd name="connsiteX7" fmla="*/ 4757569 w 9149171"/>
              <a:gd name="connsiteY7" fmla="*/ 0 h 915984"/>
              <a:gd name="connsiteX8" fmla="*/ 5228098 w 9149171"/>
              <a:gd name="connsiteY8" fmla="*/ 0 h 915984"/>
              <a:gd name="connsiteX9" fmla="*/ 5698627 w 9149171"/>
              <a:gd name="connsiteY9" fmla="*/ 0 h 915984"/>
              <a:gd name="connsiteX10" fmla="*/ 6535122 w 9149171"/>
              <a:gd name="connsiteY10" fmla="*/ 0 h 915984"/>
              <a:gd name="connsiteX11" fmla="*/ 7188634 w 9149171"/>
              <a:gd name="connsiteY11" fmla="*/ 0 h 915984"/>
              <a:gd name="connsiteX12" fmla="*/ 8025130 w 9149171"/>
              <a:gd name="connsiteY12" fmla="*/ 0 h 915984"/>
              <a:gd name="connsiteX13" fmla="*/ 9149171 w 9149171"/>
              <a:gd name="connsiteY13" fmla="*/ 0 h 915984"/>
              <a:gd name="connsiteX14" fmla="*/ 9149171 w 9149171"/>
              <a:gd name="connsiteY14" fmla="*/ 439672 h 915984"/>
              <a:gd name="connsiteX15" fmla="*/ 9149171 w 9149171"/>
              <a:gd name="connsiteY15" fmla="*/ 915984 h 915984"/>
              <a:gd name="connsiteX16" fmla="*/ 8312675 w 9149171"/>
              <a:gd name="connsiteY16" fmla="*/ 915984 h 915984"/>
              <a:gd name="connsiteX17" fmla="*/ 7567671 w 9149171"/>
              <a:gd name="connsiteY17" fmla="*/ 915984 h 915984"/>
              <a:gd name="connsiteX18" fmla="*/ 7005651 w 9149171"/>
              <a:gd name="connsiteY18" fmla="*/ 915984 h 915984"/>
              <a:gd name="connsiteX19" fmla="*/ 6626614 w 9149171"/>
              <a:gd name="connsiteY19" fmla="*/ 915984 h 915984"/>
              <a:gd name="connsiteX20" fmla="*/ 5881610 w 9149171"/>
              <a:gd name="connsiteY20" fmla="*/ 915984 h 915984"/>
              <a:gd name="connsiteX21" fmla="*/ 5045114 w 9149171"/>
              <a:gd name="connsiteY21" fmla="*/ 915984 h 915984"/>
              <a:gd name="connsiteX22" fmla="*/ 4483094 w 9149171"/>
              <a:gd name="connsiteY22" fmla="*/ 915984 h 915984"/>
              <a:gd name="connsiteX23" fmla="*/ 3738090 w 9149171"/>
              <a:gd name="connsiteY23" fmla="*/ 915984 h 915984"/>
              <a:gd name="connsiteX24" fmla="*/ 3359053 w 9149171"/>
              <a:gd name="connsiteY24" fmla="*/ 915984 h 915984"/>
              <a:gd name="connsiteX25" fmla="*/ 2614049 w 9149171"/>
              <a:gd name="connsiteY25" fmla="*/ 915984 h 915984"/>
              <a:gd name="connsiteX26" fmla="*/ 1960537 w 9149171"/>
              <a:gd name="connsiteY26" fmla="*/ 915984 h 915984"/>
              <a:gd name="connsiteX27" fmla="*/ 1398516 w 9149171"/>
              <a:gd name="connsiteY27" fmla="*/ 915984 h 915984"/>
              <a:gd name="connsiteX28" fmla="*/ 927987 w 9149171"/>
              <a:gd name="connsiteY28" fmla="*/ 915984 h 915984"/>
              <a:gd name="connsiteX29" fmla="*/ 0 w 9149171"/>
              <a:gd name="connsiteY29" fmla="*/ 915984 h 915984"/>
              <a:gd name="connsiteX30" fmla="*/ 0 w 9149171"/>
              <a:gd name="connsiteY30" fmla="*/ 476312 h 915984"/>
              <a:gd name="connsiteX31" fmla="*/ 0 w 9149171"/>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1" h="915984" extrusionOk="0">
                <a:moveTo>
                  <a:pt x="0" y="0"/>
                </a:moveTo>
                <a:cubicBezTo>
                  <a:pt x="340229" y="-20309"/>
                  <a:pt x="574244" y="19432"/>
                  <a:pt x="836496" y="0"/>
                </a:cubicBezTo>
                <a:cubicBezTo>
                  <a:pt x="1098748" y="-19432"/>
                  <a:pt x="1290717" y="-25470"/>
                  <a:pt x="1581500" y="0"/>
                </a:cubicBezTo>
                <a:cubicBezTo>
                  <a:pt x="1872283" y="25470"/>
                  <a:pt x="2032902" y="-10466"/>
                  <a:pt x="2235012" y="0"/>
                </a:cubicBezTo>
                <a:cubicBezTo>
                  <a:pt x="2437122" y="10466"/>
                  <a:pt x="2608503" y="20060"/>
                  <a:pt x="2797032" y="0"/>
                </a:cubicBezTo>
                <a:cubicBezTo>
                  <a:pt x="2985561" y="-20060"/>
                  <a:pt x="3346235" y="37069"/>
                  <a:pt x="3542036" y="0"/>
                </a:cubicBezTo>
                <a:cubicBezTo>
                  <a:pt x="3737837" y="-37069"/>
                  <a:pt x="3881947" y="-14285"/>
                  <a:pt x="4012565" y="0"/>
                </a:cubicBezTo>
                <a:cubicBezTo>
                  <a:pt x="4143183" y="14285"/>
                  <a:pt x="4400266" y="10630"/>
                  <a:pt x="4757569" y="0"/>
                </a:cubicBezTo>
                <a:cubicBezTo>
                  <a:pt x="5114872" y="-10630"/>
                  <a:pt x="5069141" y="2312"/>
                  <a:pt x="5228098" y="0"/>
                </a:cubicBezTo>
                <a:cubicBezTo>
                  <a:pt x="5387055" y="-2312"/>
                  <a:pt x="5464796" y="-5985"/>
                  <a:pt x="5698627" y="0"/>
                </a:cubicBezTo>
                <a:cubicBezTo>
                  <a:pt x="5932458" y="5985"/>
                  <a:pt x="6168688" y="-21201"/>
                  <a:pt x="6535122" y="0"/>
                </a:cubicBezTo>
                <a:cubicBezTo>
                  <a:pt x="6901557" y="21201"/>
                  <a:pt x="7048274" y="2489"/>
                  <a:pt x="7188634" y="0"/>
                </a:cubicBezTo>
                <a:cubicBezTo>
                  <a:pt x="7328994" y="-2489"/>
                  <a:pt x="7681279" y="40002"/>
                  <a:pt x="8025130" y="0"/>
                </a:cubicBezTo>
                <a:cubicBezTo>
                  <a:pt x="8368981" y="-40002"/>
                  <a:pt x="8647101" y="23429"/>
                  <a:pt x="9149171" y="0"/>
                </a:cubicBezTo>
                <a:cubicBezTo>
                  <a:pt x="9130240" y="154337"/>
                  <a:pt x="9162678" y="347072"/>
                  <a:pt x="9149171" y="439672"/>
                </a:cubicBezTo>
                <a:cubicBezTo>
                  <a:pt x="9135664" y="532272"/>
                  <a:pt x="9133755" y="813372"/>
                  <a:pt x="9149171" y="915984"/>
                </a:cubicBezTo>
                <a:cubicBezTo>
                  <a:pt x="8860588" y="954611"/>
                  <a:pt x="8726443" y="927647"/>
                  <a:pt x="8312675" y="915984"/>
                </a:cubicBezTo>
                <a:cubicBezTo>
                  <a:pt x="7898907" y="904321"/>
                  <a:pt x="7850053" y="935230"/>
                  <a:pt x="7567671" y="915984"/>
                </a:cubicBezTo>
                <a:cubicBezTo>
                  <a:pt x="7285289" y="896738"/>
                  <a:pt x="7150105" y="935493"/>
                  <a:pt x="7005651" y="915984"/>
                </a:cubicBezTo>
                <a:cubicBezTo>
                  <a:pt x="6861197" y="896475"/>
                  <a:pt x="6751854" y="924914"/>
                  <a:pt x="6626614" y="915984"/>
                </a:cubicBezTo>
                <a:cubicBezTo>
                  <a:pt x="6501374" y="907054"/>
                  <a:pt x="6104996" y="936783"/>
                  <a:pt x="5881610" y="915984"/>
                </a:cubicBezTo>
                <a:cubicBezTo>
                  <a:pt x="5658224" y="895185"/>
                  <a:pt x="5277778" y="917696"/>
                  <a:pt x="5045114" y="915984"/>
                </a:cubicBezTo>
                <a:cubicBezTo>
                  <a:pt x="4812450" y="914272"/>
                  <a:pt x="4686163" y="898077"/>
                  <a:pt x="4483094" y="915984"/>
                </a:cubicBezTo>
                <a:cubicBezTo>
                  <a:pt x="4280025" y="933891"/>
                  <a:pt x="4022605" y="948352"/>
                  <a:pt x="3738090" y="915984"/>
                </a:cubicBezTo>
                <a:cubicBezTo>
                  <a:pt x="3453575" y="883616"/>
                  <a:pt x="3450598" y="931735"/>
                  <a:pt x="3359053" y="915984"/>
                </a:cubicBezTo>
                <a:cubicBezTo>
                  <a:pt x="3267508" y="900233"/>
                  <a:pt x="2878757" y="931196"/>
                  <a:pt x="2614049" y="915984"/>
                </a:cubicBezTo>
                <a:cubicBezTo>
                  <a:pt x="2349341" y="900772"/>
                  <a:pt x="2225555" y="910211"/>
                  <a:pt x="1960537" y="915984"/>
                </a:cubicBezTo>
                <a:cubicBezTo>
                  <a:pt x="1695519" y="921757"/>
                  <a:pt x="1571593" y="906102"/>
                  <a:pt x="1398516" y="915984"/>
                </a:cubicBezTo>
                <a:cubicBezTo>
                  <a:pt x="1225439" y="925866"/>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4"/>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latin typeface="Quicksand" panose="020B0604020202020204"/>
                <a:cs typeface="Amatic SC" panose="00000500000000000000" pitchFamily="2" charset="-79"/>
              </a:rPr>
              <a:t>Pædagogisk personale oplever at have fået et stærkere fælles børnesyn, </a:t>
            </a:r>
          </a:p>
          <a:p>
            <a:pPr algn="ctr"/>
            <a:r>
              <a:rPr lang="da-DK" sz="1600" b="1" dirty="0">
                <a:latin typeface="Quicksand" panose="020B0604020202020204"/>
                <a:cs typeface="Amatic SC" panose="00000500000000000000" pitchFamily="2" charset="-79"/>
              </a:rPr>
              <a:t>men der er fortsat potentiale for at styrke deres mindset </a:t>
            </a:r>
            <a:r>
              <a:rPr lang="da-DK" sz="1600" b="1">
                <a:latin typeface="Quicksand" panose="020B0604020202020204"/>
                <a:cs typeface="Amatic SC" panose="00000500000000000000" pitchFamily="2" charset="-79"/>
              </a:rPr>
              <a:t>om elevinddragelse</a:t>
            </a:r>
            <a:endParaRPr lang="da-DK" sz="1600" b="1" dirty="0">
              <a:solidFill>
                <a:schemeClr val="tx1"/>
              </a:solidFill>
              <a:latin typeface="Quicksand" panose="020B0604020202020204"/>
              <a:cs typeface="Amatic SC" panose="00000500000000000000" pitchFamily="2" charset="-79"/>
            </a:endParaRPr>
          </a:p>
        </p:txBody>
      </p:sp>
      <p:sp>
        <p:nvSpPr>
          <p:cNvPr id="35" name="TextBox 34">
            <a:extLst>
              <a:ext uri="{FF2B5EF4-FFF2-40B4-BE49-F238E27FC236}">
                <a16:creationId xmlns:a16="http://schemas.microsoft.com/office/drawing/2014/main" id="{9326538A-3B26-836F-C128-6760F59D8119}"/>
              </a:ext>
            </a:extLst>
          </p:cNvPr>
          <p:cNvSpPr txBox="1"/>
          <p:nvPr/>
        </p:nvSpPr>
        <p:spPr>
          <a:xfrm>
            <a:off x="1351445" y="4014928"/>
            <a:ext cx="878306" cy="369332"/>
          </a:xfrm>
          <a:prstGeom prst="rect">
            <a:avLst/>
          </a:prstGeom>
          <a:noFill/>
        </p:spPr>
        <p:txBody>
          <a:bodyPr wrap="square" lIns="0" tIns="0" rIns="0" bIns="0" rtlCol="0">
            <a:spAutoFit/>
          </a:bodyPr>
          <a:lstStyle/>
          <a:p>
            <a:pPr algn="ctr"/>
            <a:r>
              <a:rPr lang="da-DK" sz="2400" b="1">
                <a:latin typeface="Quicksand" panose="020B0604020202020204"/>
                <a:cs typeface="Amatic SC" panose="00000500000000000000" pitchFamily="2" charset="-79"/>
              </a:rPr>
              <a:t>2</a:t>
            </a:r>
          </a:p>
        </p:txBody>
      </p:sp>
      <p:sp>
        <p:nvSpPr>
          <p:cNvPr id="2" name="TextBox 1">
            <a:extLst>
              <a:ext uri="{FF2B5EF4-FFF2-40B4-BE49-F238E27FC236}">
                <a16:creationId xmlns:a16="http://schemas.microsoft.com/office/drawing/2014/main" id="{211DC106-A7D3-2CDD-138E-4B774D02BA3E}"/>
              </a:ext>
            </a:extLst>
          </p:cNvPr>
          <p:cNvSpPr txBox="1">
            <a:spLocks/>
          </p:cNvSpPr>
          <p:nvPr/>
        </p:nvSpPr>
        <p:spPr>
          <a:xfrm>
            <a:off x="1414324" y="2552292"/>
            <a:ext cx="9149171" cy="915984"/>
          </a:xfrm>
          <a:custGeom>
            <a:avLst/>
            <a:gdLst>
              <a:gd name="connsiteX0" fmla="*/ 0 w 9149171"/>
              <a:gd name="connsiteY0" fmla="*/ 0 h 915984"/>
              <a:gd name="connsiteX1" fmla="*/ 836496 w 9149171"/>
              <a:gd name="connsiteY1" fmla="*/ 0 h 915984"/>
              <a:gd name="connsiteX2" fmla="*/ 1581500 w 9149171"/>
              <a:gd name="connsiteY2" fmla="*/ 0 h 915984"/>
              <a:gd name="connsiteX3" fmla="*/ 2235012 w 9149171"/>
              <a:gd name="connsiteY3" fmla="*/ 0 h 915984"/>
              <a:gd name="connsiteX4" fmla="*/ 2797032 w 9149171"/>
              <a:gd name="connsiteY4" fmla="*/ 0 h 915984"/>
              <a:gd name="connsiteX5" fmla="*/ 3542036 w 9149171"/>
              <a:gd name="connsiteY5" fmla="*/ 0 h 915984"/>
              <a:gd name="connsiteX6" fmla="*/ 4012565 w 9149171"/>
              <a:gd name="connsiteY6" fmla="*/ 0 h 915984"/>
              <a:gd name="connsiteX7" fmla="*/ 4757569 w 9149171"/>
              <a:gd name="connsiteY7" fmla="*/ 0 h 915984"/>
              <a:gd name="connsiteX8" fmla="*/ 5228098 w 9149171"/>
              <a:gd name="connsiteY8" fmla="*/ 0 h 915984"/>
              <a:gd name="connsiteX9" fmla="*/ 5698627 w 9149171"/>
              <a:gd name="connsiteY9" fmla="*/ 0 h 915984"/>
              <a:gd name="connsiteX10" fmla="*/ 6535122 w 9149171"/>
              <a:gd name="connsiteY10" fmla="*/ 0 h 915984"/>
              <a:gd name="connsiteX11" fmla="*/ 7188634 w 9149171"/>
              <a:gd name="connsiteY11" fmla="*/ 0 h 915984"/>
              <a:gd name="connsiteX12" fmla="*/ 8025130 w 9149171"/>
              <a:gd name="connsiteY12" fmla="*/ 0 h 915984"/>
              <a:gd name="connsiteX13" fmla="*/ 9149171 w 9149171"/>
              <a:gd name="connsiteY13" fmla="*/ 0 h 915984"/>
              <a:gd name="connsiteX14" fmla="*/ 9149171 w 9149171"/>
              <a:gd name="connsiteY14" fmla="*/ 439672 h 915984"/>
              <a:gd name="connsiteX15" fmla="*/ 9149171 w 9149171"/>
              <a:gd name="connsiteY15" fmla="*/ 915984 h 915984"/>
              <a:gd name="connsiteX16" fmla="*/ 8312675 w 9149171"/>
              <a:gd name="connsiteY16" fmla="*/ 915984 h 915984"/>
              <a:gd name="connsiteX17" fmla="*/ 7567671 w 9149171"/>
              <a:gd name="connsiteY17" fmla="*/ 915984 h 915984"/>
              <a:gd name="connsiteX18" fmla="*/ 7005651 w 9149171"/>
              <a:gd name="connsiteY18" fmla="*/ 915984 h 915984"/>
              <a:gd name="connsiteX19" fmla="*/ 6626614 w 9149171"/>
              <a:gd name="connsiteY19" fmla="*/ 915984 h 915984"/>
              <a:gd name="connsiteX20" fmla="*/ 5881610 w 9149171"/>
              <a:gd name="connsiteY20" fmla="*/ 915984 h 915984"/>
              <a:gd name="connsiteX21" fmla="*/ 5045114 w 9149171"/>
              <a:gd name="connsiteY21" fmla="*/ 915984 h 915984"/>
              <a:gd name="connsiteX22" fmla="*/ 4483094 w 9149171"/>
              <a:gd name="connsiteY22" fmla="*/ 915984 h 915984"/>
              <a:gd name="connsiteX23" fmla="*/ 3738090 w 9149171"/>
              <a:gd name="connsiteY23" fmla="*/ 915984 h 915984"/>
              <a:gd name="connsiteX24" fmla="*/ 3359053 w 9149171"/>
              <a:gd name="connsiteY24" fmla="*/ 915984 h 915984"/>
              <a:gd name="connsiteX25" fmla="*/ 2614049 w 9149171"/>
              <a:gd name="connsiteY25" fmla="*/ 915984 h 915984"/>
              <a:gd name="connsiteX26" fmla="*/ 1960537 w 9149171"/>
              <a:gd name="connsiteY26" fmla="*/ 915984 h 915984"/>
              <a:gd name="connsiteX27" fmla="*/ 1398516 w 9149171"/>
              <a:gd name="connsiteY27" fmla="*/ 915984 h 915984"/>
              <a:gd name="connsiteX28" fmla="*/ 927987 w 9149171"/>
              <a:gd name="connsiteY28" fmla="*/ 915984 h 915984"/>
              <a:gd name="connsiteX29" fmla="*/ 0 w 9149171"/>
              <a:gd name="connsiteY29" fmla="*/ 915984 h 915984"/>
              <a:gd name="connsiteX30" fmla="*/ 0 w 9149171"/>
              <a:gd name="connsiteY30" fmla="*/ 476312 h 915984"/>
              <a:gd name="connsiteX31" fmla="*/ 0 w 9149171"/>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1" h="915984" extrusionOk="0">
                <a:moveTo>
                  <a:pt x="0" y="0"/>
                </a:moveTo>
                <a:cubicBezTo>
                  <a:pt x="340229" y="-20309"/>
                  <a:pt x="574244" y="19432"/>
                  <a:pt x="836496" y="0"/>
                </a:cubicBezTo>
                <a:cubicBezTo>
                  <a:pt x="1098748" y="-19432"/>
                  <a:pt x="1290717" y="-25470"/>
                  <a:pt x="1581500" y="0"/>
                </a:cubicBezTo>
                <a:cubicBezTo>
                  <a:pt x="1872283" y="25470"/>
                  <a:pt x="2032902" y="-10466"/>
                  <a:pt x="2235012" y="0"/>
                </a:cubicBezTo>
                <a:cubicBezTo>
                  <a:pt x="2437122" y="10466"/>
                  <a:pt x="2608503" y="20060"/>
                  <a:pt x="2797032" y="0"/>
                </a:cubicBezTo>
                <a:cubicBezTo>
                  <a:pt x="2985561" y="-20060"/>
                  <a:pt x="3346235" y="37069"/>
                  <a:pt x="3542036" y="0"/>
                </a:cubicBezTo>
                <a:cubicBezTo>
                  <a:pt x="3737837" y="-37069"/>
                  <a:pt x="3881947" y="-14285"/>
                  <a:pt x="4012565" y="0"/>
                </a:cubicBezTo>
                <a:cubicBezTo>
                  <a:pt x="4143183" y="14285"/>
                  <a:pt x="4400266" y="10630"/>
                  <a:pt x="4757569" y="0"/>
                </a:cubicBezTo>
                <a:cubicBezTo>
                  <a:pt x="5114872" y="-10630"/>
                  <a:pt x="5069141" y="2312"/>
                  <a:pt x="5228098" y="0"/>
                </a:cubicBezTo>
                <a:cubicBezTo>
                  <a:pt x="5387055" y="-2312"/>
                  <a:pt x="5464796" y="-5985"/>
                  <a:pt x="5698627" y="0"/>
                </a:cubicBezTo>
                <a:cubicBezTo>
                  <a:pt x="5932458" y="5985"/>
                  <a:pt x="6168688" y="-21201"/>
                  <a:pt x="6535122" y="0"/>
                </a:cubicBezTo>
                <a:cubicBezTo>
                  <a:pt x="6901557" y="21201"/>
                  <a:pt x="7048274" y="2489"/>
                  <a:pt x="7188634" y="0"/>
                </a:cubicBezTo>
                <a:cubicBezTo>
                  <a:pt x="7328994" y="-2489"/>
                  <a:pt x="7681279" y="40002"/>
                  <a:pt x="8025130" y="0"/>
                </a:cubicBezTo>
                <a:cubicBezTo>
                  <a:pt x="8368981" y="-40002"/>
                  <a:pt x="8647101" y="23429"/>
                  <a:pt x="9149171" y="0"/>
                </a:cubicBezTo>
                <a:cubicBezTo>
                  <a:pt x="9130240" y="154337"/>
                  <a:pt x="9162678" y="347072"/>
                  <a:pt x="9149171" y="439672"/>
                </a:cubicBezTo>
                <a:cubicBezTo>
                  <a:pt x="9135664" y="532272"/>
                  <a:pt x="9133755" y="813372"/>
                  <a:pt x="9149171" y="915984"/>
                </a:cubicBezTo>
                <a:cubicBezTo>
                  <a:pt x="8860588" y="954611"/>
                  <a:pt x="8726443" y="927647"/>
                  <a:pt x="8312675" y="915984"/>
                </a:cubicBezTo>
                <a:cubicBezTo>
                  <a:pt x="7898907" y="904321"/>
                  <a:pt x="7850053" y="935230"/>
                  <a:pt x="7567671" y="915984"/>
                </a:cubicBezTo>
                <a:cubicBezTo>
                  <a:pt x="7285289" y="896738"/>
                  <a:pt x="7150105" y="935493"/>
                  <a:pt x="7005651" y="915984"/>
                </a:cubicBezTo>
                <a:cubicBezTo>
                  <a:pt x="6861197" y="896475"/>
                  <a:pt x="6751854" y="924914"/>
                  <a:pt x="6626614" y="915984"/>
                </a:cubicBezTo>
                <a:cubicBezTo>
                  <a:pt x="6501374" y="907054"/>
                  <a:pt x="6104996" y="936783"/>
                  <a:pt x="5881610" y="915984"/>
                </a:cubicBezTo>
                <a:cubicBezTo>
                  <a:pt x="5658224" y="895185"/>
                  <a:pt x="5277778" y="917696"/>
                  <a:pt x="5045114" y="915984"/>
                </a:cubicBezTo>
                <a:cubicBezTo>
                  <a:pt x="4812450" y="914272"/>
                  <a:pt x="4686163" y="898077"/>
                  <a:pt x="4483094" y="915984"/>
                </a:cubicBezTo>
                <a:cubicBezTo>
                  <a:pt x="4280025" y="933891"/>
                  <a:pt x="4022605" y="948352"/>
                  <a:pt x="3738090" y="915984"/>
                </a:cubicBezTo>
                <a:cubicBezTo>
                  <a:pt x="3453575" y="883616"/>
                  <a:pt x="3450598" y="931735"/>
                  <a:pt x="3359053" y="915984"/>
                </a:cubicBezTo>
                <a:cubicBezTo>
                  <a:pt x="3267508" y="900233"/>
                  <a:pt x="2878757" y="931196"/>
                  <a:pt x="2614049" y="915984"/>
                </a:cubicBezTo>
                <a:cubicBezTo>
                  <a:pt x="2349341" y="900772"/>
                  <a:pt x="2225555" y="910211"/>
                  <a:pt x="1960537" y="915984"/>
                </a:cubicBezTo>
                <a:cubicBezTo>
                  <a:pt x="1695519" y="921757"/>
                  <a:pt x="1571593" y="906102"/>
                  <a:pt x="1398516" y="915984"/>
                </a:cubicBezTo>
                <a:cubicBezTo>
                  <a:pt x="1225439" y="925866"/>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4"/>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effectLst/>
                <a:latin typeface="Quicksand" panose="020B0604020202020204"/>
                <a:ea typeface="Calibri" panose="020F0502020204030204" pitchFamily="34" charset="0"/>
                <a:cs typeface="Segoe UI" panose="020B0502040204020203" pitchFamily="34" charset="0"/>
              </a:rPr>
              <a:t>Aktionslæringsforløb skaber nye refleksioner i teamene og</a:t>
            </a:r>
            <a:br>
              <a:rPr lang="da-DK" sz="1600" b="1" dirty="0">
                <a:effectLst/>
                <a:latin typeface="Quicksand" panose="020B0604020202020204"/>
                <a:ea typeface="Calibri" panose="020F0502020204030204" pitchFamily="34" charset="0"/>
                <a:cs typeface="Segoe UI" panose="020B0502040204020203" pitchFamily="34" charset="0"/>
              </a:rPr>
            </a:br>
            <a:r>
              <a:rPr lang="da-DK" sz="1600" b="1" dirty="0">
                <a:effectLst/>
                <a:latin typeface="Quicksand" panose="020B0604020202020204"/>
                <a:ea typeface="Calibri" panose="020F0502020204030204" pitchFamily="34" charset="0"/>
                <a:cs typeface="Segoe UI" panose="020B0502040204020203" pitchFamily="34" charset="0"/>
              </a:rPr>
              <a:t>øger motivationen for at åbne op om egen praksis</a:t>
            </a:r>
            <a:endParaRPr lang="da-DK" sz="1600" b="1" dirty="0">
              <a:solidFill>
                <a:schemeClr val="tx1"/>
              </a:solidFill>
              <a:latin typeface="Quicksand" panose="020B0604020202020204"/>
              <a:cs typeface="Amatic SC" panose="00000500000000000000" pitchFamily="2" charset="-79"/>
            </a:endParaRPr>
          </a:p>
        </p:txBody>
      </p:sp>
      <p:sp>
        <p:nvSpPr>
          <p:cNvPr id="6" name="TextBox 5">
            <a:extLst>
              <a:ext uri="{FF2B5EF4-FFF2-40B4-BE49-F238E27FC236}">
                <a16:creationId xmlns:a16="http://schemas.microsoft.com/office/drawing/2014/main" id="{C4B72330-DEE8-6E55-DD95-5017A3C57894}"/>
              </a:ext>
            </a:extLst>
          </p:cNvPr>
          <p:cNvSpPr txBox="1"/>
          <p:nvPr/>
        </p:nvSpPr>
        <p:spPr>
          <a:xfrm>
            <a:off x="1332395" y="2825618"/>
            <a:ext cx="878306" cy="369332"/>
          </a:xfrm>
          <a:prstGeom prst="rect">
            <a:avLst/>
          </a:prstGeom>
          <a:noFill/>
        </p:spPr>
        <p:txBody>
          <a:bodyPr wrap="square" lIns="0" tIns="0" rIns="0" bIns="0" rtlCol="0">
            <a:spAutoFit/>
          </a:bodyPr>
          <a:lstStyle/>
          <a:p>
            <a:pPr algn="ctr"/>
            <a:r>
              <a:rPr lang="da-DK" sz="2400" b="1" dirty="0">
                <a:latin typeface="Quicksand" panose="020B0604020202020204"/>
                <a:cs typeface="Amatic SC" panose="00000500000000000000" pitchFamily="2" charset="-79"/>
              </a:rPr>
              <a:t>1</a:t>
            </a:r>
            <a:endParaRPr lang="da-DK" sz="2000" b="1" dirty="0">
              <a:latin typeface="Quicksand" panose="020B0604020202020204"/>
              <a:cs typeface="Amatic SC" panose="00000500000000000000" pitchFamily="2" charset="-79"/>
            </a:endParaRPr>
          </a:p>
        </p:txBody>
      </p:sp>
      <p:sp>
        <p:nvSpPr>
          <p:cNvPr id="8" name="TextBox 2">
            <a:extLst>
              <a:ext uri="{FF2B5EF4-FFF2-40B4-BE49-F238E27FC236}">
                <a16:creationId xmlns:a16="http://schemas.microsoft.com/office/drawing/2014/main" id="{89D660B6-C16C-C855-355C-6D6DC4FC277E}"/>
              </a:ext>
            </a:extLst>
          </p:cNvPr>
          <p:cNvSpPr txBox="1"/>
          <p:nvPr/>
        </p:nvSpPr>
        <p:spPr>
          <a:xfrm>
            <a:off x="1414325" y="1616029"/>
            <a:ext cx="9149171" cy="553998"/>
          </a:xfrm>
          <a:prstGeom prst="rect">
            <a:avLst/>
          </a:prstGeom>
          <a:noFill/>
        </p:spPr>
        <p:txBody>
          <a:bodyPr wrap="square">
            <a:spAutoFit/>
          </a:bodyPr>
          <a:lstStyle/>
          <a:p>
            <a:pPr lvl="0" algn="ctr">
              <a:spcBef>
                <a:spcPts val="0"/>
              </a:spcBef>
              <a:spcAft>
                <a:spcPts val="0"/>
              </a:spcAft>
            </a:pPr>
            <a:r>
              <a:rPr lang="da-DK" sz="3000" b="1" dirty="0">
                <a:latin typeface="Amatic SC"/>
                <a:cs typeface="Amatic SC"/>
                <a:sym typeface="Quicksand"/>
              </a:rPr>
              <a:t>Evalueringen viser, at:</a:t>
            </a:r>
            <a:endParaRPr lang="da-DK" sz="3000" b="1" dirty="0">
              <a:latin typeface="Quicksand"/>
              <a:ea typeface="Quicksand"/>
              <a:cs typeface="Quicksand"/>
              <a:sym typeface="Quicksand"/>
            </a:endParaRPr>
          </a:p>
        </p:txBody>
      </p:sp>
    </p:spTree>
    <p:extLst>
      <p:ext uri="{BB962C8B-B14F-4D97-AF65-F5344CB8AC3E}">
        <p14:creationId xmlns:p14="http://schemas.microsoft.com/office/powerpoint/2010/main" val="126060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9CA9FF-A7C4-BBBA-B976-CEC71C9FD6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939CA9FF-A7C4-BBBA-B976-CEC71C9FD6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837AFC8-649E-E213-A63F-4A4D4D0758C6}"/>
              </a:ext>
            </a:extLst>
          </p:cNvPr>
          <p:cNvSpPr txBox="1"/>
          <p:nvPr/>
        </p:nvSpPr>
        <p:spPr>
          <a:xfrm>
            <a:off x="3370217" y="2731229"/>
            <a:ext cx="6514012" cy="2523768"/>
          </a:xfrm>
          <a:prstGeom prst="rect">
            <a:avLst/>
          </a:prstGeom>
          <a:noFill/>
        </p:spPr>
        <p:txBody>
          <a:bodyPr wrap="square" lIns="0" tIns="0" rIns="0" bIns="0" rtlCol="0">
            <a:spAutoFit/>
          </a:bodyPr>
          <a:lstStyle/>
          <a:p>
            <a:r>
              <a:rPr lang="da-DK" sz="2400" b="1" dirty="0">
                <a:solidFill>
                  <a:schemeClr val="accent4"/>
                </a:solidFill>
                <a:latin typeface="Quicksand" panose="020B0604020202020204"/>
                <a:cs typeface="Amatic SC" panose="00000500000000000000" pitchFamily="2" charset="-79"/>
              </a:rPr>
              <a:t>Arbejdet i det reflekterende team gør, at vores samtaler om børnene bliver mere professionelle. Det bliver legitimt at gå op i børnenes faglige og sociale udvikling, og vi bliver tvunget til at </a:t>
            </a:r>
            <a:br>
              <a:rPr lang="da-DK" sz="2400" b="1" dirty="0">
                <a:solidFill>
                  <a:schemeClr val="accent4"/>
                </a:solidFill>
                <a:latin typeface="Quicksand" panose="020B0604020202020204"/>
                <a:cs typeface="Amatic SC" panose="00000500000000000000" pitchFamily="2" charset="-79"/>
              </a:rPr>
            </a:br>
            <a:r>
              <a:rPr lang="da-DK" sz="2400" b="1" dirty="0">
                <a:solidFill>
                  <a:schemeClr val="accent4"/>
                </a:solidFill>
                <a:latin typeface="Quicksand" panose="020B0604020202020204"/>
                <a:cs typeface="Amatic SC" panose="00000500000000000000" pitchFamily="2" charset="-79"/>
              </a:rPr>
              <a:t>forholde os til det i den her ramme. </a:t>
            </a:r>
            <a:br>
              <a:rPr lang="da-DK" sz="2400" dirty="0">
                <a:solidFill>
                  <a:schemeClr val="accent4"/>
                </a:solidFill>
                <a:latin typeface="Quicksand" panose="020B0604020202020204"/>
                <a:cs typeface="Amatic SC" panose="00000500000000000000" pitchFamily="2" charset="-79"/>
              </a:rPr>
            </a:br>
            <a:endParaRPr lang="da-DK" sz="2400" b="1" dirty="0">
              <a:solidFill>
                <a:schemeClr val="accent4"/>
              </a:solidFill>
              <a:latin typeface="Quicksand" panose="020B0604020202020204" charset="0"/>
              <a:cs typeface="Quicksand" panose="020B0604020202020204" charset="0"/>
            </a:endParaRPr>
          </a:p>
          <a:p>
            <a:r>
              <a:rPr lang="da-DK" sz="2000" i="1" dirty="0">
                <a:solidFill>
                  <a:schemeClr val="accent4"/>
                </a:solidFill>
                <a:latin typeface="Quicksand" panose="020B0604020202020204" charset="0"/>
                <a:cs typeface="Quicksand" panose="020B0604020202020204" charset="0"/>
              </a:rPr>
              <a:t>Pædagogisk personale</a:t>
            </a:r>
          </a:p>
        </p:txBody>
      </p:sp>
      <p:pic>
        <p:nvPicPr>
          <p:cNvPr id="4" name="Graphic 3" descr="Open quotation mark with solid fill">
            <a:extLst>
              <a:ext uri="{FF2B5EF4-FFF2-40B4-BE49-F238E27FC236}">
                <a16:creationId xmlns:a16="http://schemas.microsoft.com/office/drawing/2014/main" id="{A9D03C7A-067A-F731-C9CE-914E8B949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2519" y="1472656"/>
            <a:ext cx="1255221" cy="1255221"/>
          </a:xfrm>
          <a:prstGeom prst="rect">
            <a:avLst/>
          </a:prstGeom>
        </p:spPr>
      </p:pic>
    </p:spTree>
    <p:extLst>
      <p:ext uri="{BB962C8B-B14F-4D97-AF65-F5344CB8AC3E}">
        <p14:creationId xmlns:p14="http://schemas.microsoft.com/office/powerpoint/2010/main" val="423936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46;p29">
            <a:extLst>
              <a:ext uri="{FF2B5EF4-FFF2-40B4-BE49-F238E27FC236}">
                <a16:creationId xmlns:a16="http://schemas.microsoft.com/office/drawing/2014/main" id="{50228FE9-2C29-4994-F9DB-F65B9358102D}"/>
              </a:ext>
            </a:extLst>
          </p:cNvPr>
          <p:cNvSpPr/>
          <p:nvPr/>
        </p:nvSpPr>
        <p:spPr>
          <a:xfrm>
            <a:off x="-1" y="357016"/>
            <a:ext cx="893853" cy="1009965"/>
          </a:xfrm>
          <a:prstGeom prst="homePlate">
            <a:avLst>
              <a:gd name="adj" fmla="val 50000"/>
            </a:avLst>
          </a:prstGeom>
          <a:solidFill>
            <a:schemeClr val="accent4"/>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0" y="357017"/>
            <a:ext cx="12192000" cy="101912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Aktionslæringsforløb skaber nye refleksioner i teamene og </a:t>
            </a:r>
            <a:br>
              <a:rPr lang="da-DK" sz="3200" b="1" dirty="0">
                <a:solidFill>
                  <a:schemeClr val="bg1"/>
                </a:solidFill>
                <a:latin typeface="Amatic SC"/>
                <a:ea typeface="Amatic SC"/>
                <a:cs typeface="Amatic SC"/>
                <a:sym typeface="Amatic SC"/>
              </a:rPr>
            </a:br>
            <a:r>
              <a:rPr lang="da-DK" sz="3200" b="1" dirty="0">
                <a:solidFill>
                  <a:schemeClr val="bg1"/>
                </a:solidFill>
                <a:latin typeface="Amatic SC"/>
                <a:ea typeface="Amatic SC"/>
                <a:cs typeface="Amatic SC"/>
                <a:sym typeface="Amatic SC"/>
              </a:rPr>
              <a:t>øger motivationen for at åbne op om egen praksis</a:t>
            </a: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18</a:t>
            </a:fld>
            <a:endParaRPr lang="da-DK"/>
          </a:p>
        </p:txBody>
      </p:sp>
      <p:sp>
        <p:nvSpPr>
          <p:cNvPr id="2" name="Slide Number Placeholder 3">
            <a:extLst>
              <a:ext uri="{FF2B5EF4-FFF2-40B4-BE49-F238E27FC236}">
                <a16:creationId xmlns:a16="http://schemas.microsoft.com/office/drawing/2014/main" id="{ED641A61-E366-695E-1407-D39F7C4A0DF4}"/>
              </a:ext>
            </a:extLst>
          </p:cNvPr>
          <p:cNvSpPr txBox="1">
            <a:spLocks/>
          </p:cNvSpPr>
          <p:nvPr/>
        </p:nvSpPr>
        <p:spPr>
          <a:xfrm>
            <a:off x="11206800" y="5242183"/>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4" name="Google Shape;847;p29">
            <a:extLst>
              <a:ext uri="{FF2B5EF4-FFF2-40B4-BE49-F238E27FC236}">
                <a16:creationId xmlns:a16="http://schemas.microsoft.com/office/drawing/2014/main" id="{DE10ED59-7590-9F3C-1E67-C22B931F997B}"/>
              </a:ext>
            </a:extLst>
          </p:cNvPr>
          <p:cNvSpPr txBox="1"/>
          <p:nvPr/>
        </p:nvSpPr>
        <p:spPr>
          <a:xfrm>
            <a:off x="932400" y="2296800"/>
            <a:ext cx="5065907" cy="3626799"/>
          </a:xfrm>
          <a:prstGeom prst="rect">
            <a:avLst/>
          </a:prstGeom>
          <a:noFill/>
          <a:ln>
            <a:noFill/>
          </a:ln>
        </p:spPr>
        <p:txBody>
          <a:bodyPr spcFirstLastPara="1" wrap="square" lIns="0" tIns="0" rIns="0" bIns="0" anchor="t" anchorCtr="0">
            <a:noAutofit/>
          </a:bodyPr>
          <a:lstStyle/>
          <a:p>
            <a:pPr marL="0" lvl="1"/>
            <a:r>
              <a:rPr lang="da-DK" sz="1600" dirty="0">
                <a:latin typeface="Quicksand" panose="020B0604020202020204"/>
                <a:cs typeface="Amatic SC" panose="00000500000000000000" pitchFamily="2" charset="-79"/>
              </a:rPr>
              <a:t>Aktionslæringsforløb har </a:t>
            </a:r>
            <a:r>
              <a:rPr lang="da-DK" sz="1600" b="1" dirty="0">
                <a:latin typeface="Quicksand" panose="020B0604020202020204"/>
                <a:cs typeface="Amatic SC" panose="00000500000000000000" pitchFamily="2" charset="-79"/>
              </a:rPr>
              <a:t>skabt nye fælles refleksioner</a:t>
            </a:r>
            <a:r>
              <a:rPr lang="da-DK" sz="1600" dirty="0">
                <a:latin typeface="Quicksand" panose="020B0604020202020204"/>
                <a:cs typeface="Amatic SC" panose="00000500000000000000" pitchFamily="2" charset="-79"/>
              </a:rPr>
              <a:t> over begreber som børnefællesskaber, deltagelsesmuligheder og variation i undervisningen.</a:t>
            </a:r>
            <a:br>
              <a:rPr lang="da-DK" sz="1600" dirty="0">
                <a:latin typeface="Quicksand" panose="020B0604020202020204"/>
                <a:cs typeface="Amatic SC" panose="00000500000000000000" pitchFamily="2" charset="-79"/>
              </a:rPr>
            </a:br>
            <a:endParaRPr lang="da-DK" sz="1600" dirty="0">
              <a:latin typeface="Quicksand" panose="020B0604020202020204"/>
              <a:ea typeface="Quicksand" panose="020B0604020202020204"/>
              <a:cs typeface="Quicksand" panose="020B0604020202020204"/>
              <a:sym typeface="Quicksand"/>
            </a:endParaRPr>
          </a:p>
          <a:p>
            <a:pPr marL="0" lvl="1"/>
            <a:r>
              <a:rPr lang="da-DK" sz="1600" dirty="0">
                <a:latin typeface="Quicksand" panose="020B0604020202020204"/>
                <a:ea typeface="Quicksand" panose="020B0604020202020204"/>
                <a:cs typeface="Quicksand" panose="020B0604020202020204"/>
                <a:sym typeface="Quicksand"/>
              </a:rPr>
              <a:t>Pædagogisk personale oplever at være </a:t>
            </a:r>
            <a:r>
              <a:rPr lang="da-DK" sz="1600" b="1" dirty="0">
                <a:latin typeface="Quicksand" panose="020B0604020202020204"/>
                <a:ea typeface="Quicksand" panose="020B0604020202020204"/>
                <a:cs typeface="Quicksand" panose="020B0604020202020204"/>
                <a:sym typeface="Quicksand"/>
              </a:rPr>
              <a:t>mere fælles om praksis</a:t>
            </a:r>
            <a:r>
              <a:rPr lang="da-DK" sz="1600" dirty="0">
                <a:latin typeface="Quicksand" panose="020B0604020202020204"/>
                <a:ea typeface="Quicksand" panose="020B0604020202020204"/>
                <a:cs typeface="Quicksand" panose="020B0604020202020204"/>
                <a:sym typeface="Quicksand"/>
              </a:rPr>
              <a:t> som følge af aktionslæringsforløb. </a:t>
            </a:r>
            <a:br>
              <a:rPr lang="da-DK" sz="1600" dirty="0">
                <a:latin typeface="Quicksand" panose="020B0604020202020204"/>
                <a:ea typeface="Quicksand" panose="020B0604020202020204"/>
                <a:cs typeface="Quicksand" panose="020B0604020202020204"/>
                <a:sym typeface="Quicksand"/>
              </a:rPr>
            </a:br>
            <a:endParaRPr lang="da-DK" sz="1600" dirty="0">
              <a:latin typeface="Quicksand" panose="020B0604020202020204"/>
              <a:ea typeface="Quicksand" panose="020B0604020202020204"/>
              <a:cs typeface="Quicksand" panose="020B0604020202020204"/>
              <a:sym typeface="Quicksand"/>
            </a:endParaRPr>
          </a:p>
          <a:p>
            <a:pPr marL="0" lvl="1"/>
            <a:r>
              <a:rPr lang="da-DK" sz="1600" b="1" dirty="0">
                <a:latin typeface="Quicksand" panose="020B0604020202020204" charset="0"/>
                <a:ea typeface="Quicksand"/>
                <a:cs typeface="Quicksand" panose="020B0604020202020204" charset="0"/>
                <a:sym typeface="Quicksand"/>
              </a:rPr>
              <a:t>Viden fra aktionslæringsforløb sjældent spredes </a:t>
            </a:r>
            <a:r>
              <a:rPr lang="da-DK" sz="1600" dirty="0">
                <a:latin typeface="Quicksand" panose="020B0604020202020204" charset="0"/>
                <a:ea typeface="Quicksand"/>
                <a:cs typeface="Quicksand" panose="020B0604020202020204" charset="0"/>
                <a:sym typeface="Quicksand"/>
              </a:rPr>
              <a:t>organisk på tværs af pædagogisk personale på hele skolen.</a:t>
            </a:r>
            <a:br>
              <a:rPr lang="da-DK" dirty="0">
                <a:latin typeface="Quicksand" panose="020B0604020202020204"/>
                <a:ea typeface="Quicksand" panose="020B0604020202020204"/>
                <a:cs typeface="Quicksand" panose="020B0604020202020204"/>
                <a:sym typeface="Quicksand"/>
              </a:rPr>
            </a:br>
            <a:br>
              <a:rPr lang="da-DK" dirty="0">
                <a:latin typeface="Quicksand" panose="020B0604020202020204"/>
                <a:ea typeface="Verdana" panose="020B0604030504040204" pitchFamily="34" charset="0"/>
                <a:cs typeface="Amatic SC" panose="00000500000000000000" pitchFamily="2" charset="-79"/>
              </a:rPr>
            </a:br>
            <a:endParaRPr lang="da-DK" dirty="0">
              <a:latin typeface="Quicksand" panose="020B0604020202020204"/>
              <a:ea typeface="Verdana" panose="020B0604030504040204" pitchFamily="34" charset="0"/>
              <a:cs typeface="Amatic SC" panose="00000500000000000000" pitchFamily="2" charset="-79"/>
            </a:endParaRPr>
          </a:p>
          <a:p>
            <a:pPr marL="0" lvl="1"/>
            <a:endParaRPr lang="da-DK" b="1" dirty="0">
              <a:highlight>
                <a:srgbClr val="FFFF00"/>
              </a:highlight>
              <a:latin typeface="Quicksand" panose="020B0604020202020204"/>
              <a:ea typeface="Quicksand" panose="020B0604020202020204"/>
              <a:cs typeface="Quicksand" panose="020B0604020202020204"/>
              <a:sym typeface="Quicksand"/>
            </a:endParaRPr>
          </a:p>
          <a:p>
            <a:pPr lvl="0" algn="l">
              <a:spcBef>
                <a:spcPts val="0"/>
              </a:spcBef>
              <a:spcAft>
                <a:spcPts val="0"/>
              </a:spcAft>
            </a:pPr>
            <a:endParaRPr lang="da-DK" sz="1400" b="1" dirty="0">
              <a:latin typeface="Quicksand"/>
              <a:ea typeface="Quicksand"/>
              <a:cs typeface="Quicksand"/>
              <a:sym typeface="Quicksand"/>
            </a:endParaRPr>
          </a:p>
          <a:p>
            <a:pPr lvl="0" algn="l">
              <a:spcBef>
                <a:spcPts val="0"/>
              </a:spcBef>
              <a:spcAft>
                <a:spcPts val="0"/>
              </a:spcAft>
            </a:pPr>
            <a:endParaRPr lang="da-DK" sz="1400" dirty="0">
              <a:latin typeface="Quicksand"/>
              <a:ea typeface="Quicksand"/>
              <a:cs typeface="Quicksand"/>
              <a:sym typeface="Quicksand"/>
            </a:endParaRPr>
          </a:p>
          <a:p>
            <a:pPr lvl="0" algn="l">
              <a:spcBef>
                <a:spcPts val="0"/>
              </a:spcBef>
              <a:spcAft>
                <a:spcPts val="0"/>
              </a:spcAft>
            </a:pPr>
            <a:endParaRPr lang="da-DK" sz="1600" dirty="0">
              <a:latin typeface="Quicksand"/>
              <a:ea typeface="Quicksand"/>
              <a:cs typeface="Quicksand"/>
              <a:sym typeface="Quicksand"/>
            </a:endParaRPr>
          </a:p>
          <a:p>
            <a:pPr lvl="0" algn="l">
              <a:spcBef>
                <a:spcPts val="0"/>
              </a:spcBef>
              <a:spcAft>
                <a:spcPts val="0"/>
              </a:spcAft>
            </a:pPr>
            <a:endParaRPr lang="da-DK" sz="500" b="1" dirty="0">
              <a:latin typeface="Quicksand"/>
              <a:ea typeface="Quicksand"/>
              <a:cs typeface="Quicksand"/>
              <a:sym typeface="Quicksand"/>
            </a:endParaRPr>
          </a:p>
          <a:p>
            <a:pPr lvl="0" algn="l">
              <a:spcBef>
                <a:spcPts val="0"/>
              </a:spcBef>
              <a:spcAft>
                <a:spcPts val="0"/>
              </a:spcAft>
            </a:pPr>
            <a:endParaRPr lang="da-DK" sz="1600" b="1" dirty="0">
              <a:latin typeface="Quicksand"/>
              <a:ea typeface="Quicksand"/>
              <a:cs typeface="Quicksand"/>
              <a:sym typeface="Quicksand"/>
            </a:endParaRP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3" name="Rectangle 12">
            <a:extLst>
              <a:ext uri="{FF2B5EF4-FFF2-40B4-BE49-F238E27FC236}">
                <a16:creationId xmlns:a16="http://schemas.microsoft.com/office/drawing/2014/main" id="{1A56DDA6-B799-2B77-140E-088F41B7660E}"/>
              </a:ext>
            </a:extLst>
          </p:cNvPr>
          <p:cNvSpPr/>
          <p:nvPr/>
        </p:nvSpPr>
        <p:spPr>
          <a:xfrm>
            <a:off x="6525730" y="1724400"/>
            <a:ext cx="5065200" cy="460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da-DK" sz="2000" b="1" dirty="0">
                <a:solidFill>
                  <a:schemeClr val="tx1"/>
                </a:solidFill>
                <a:latin typeface="Amatic SC" panose="00000500000000000000" pitchFamily="2" charset="-79"/>
                <a:cs typeface="Amatic SC" panose="00000500000000000000" pitchFamily="2" charset="-79"/>
              </a:rPr>
              <a:t> Fremadrettet kan det styrke praksis, at…</a:t>
            </a:r>
            <a:endParaRPr lang="da-DK" sz="2000" b="1" noProof="0" dirty="0">
              <a:solidFill>
                <a:schemeClr val="tx1"/>
              </a:solidFill>
              <a:latin typeface="Amatic SC" panose="00000500000000000000" pitchFamily="2" charset="-79"/>
              <a:cs typeface="Amatic SC" panose="00000500000000000000" pitchFamily="2" charset="-79"/>
            </a:endParaRPr>
          </a:p>
        </p:txBody>
      </p:sp>
      <p:sp>
        <p:nvSpPr>
          <p:cNvPr id="16" name="Rectangle 15">
            <a:extLst>
              <a:ext uri="{FF2B5EF4-FFF2-40B4-BE49-F238E27FC236}">
                <a16:creationId xmlns:a16="http://schemas.microsoft.com/office/drawing/2014/main" id="{9EE58732-76CD-434B-7FC8-7C8D4AB0AAA9}"/>
              </a:ext>
            </a:extLst>
          </p:cNvPr>
          <p:cNvSpPr/>
          <p:nvPr/>
        </p:nvSpPr>
        <p:spPr>
          <a:xfrm>
            <a:off x="6525730" y="2185200"/>
            <a:ext cx="5065906" cy="29786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endParaRPr lang="da-DK" sz="1400" dirty="0">
              <a:solidFill>
                <a:srgbClr val="273F68"/>
              </a:solidFill>
              <a:latin typeface="Quicksand" panose="020B0604020202020204"/>
            </a:endParaRPr>
          </a:p>
          <a:p>
            <a:pPr marL="216000"/>
            <a:r>
              <a:rPr lang="da-DK" sz="1400" dirty="0">
                <a:solidFill>
                  <a:srgbClr val="273F68"/>
                </a:solidFill>
                <a:latin typeface="Quicksand" panose="020B0604020202020204"/>
              </a:rPr>
              <a:t>… </a:t>
            </a:r>
            <a:r>
              <a:rPr lang="da-DK" sz="1400" b="1" dirty="0">
                <a:solidFill>
                  <a:srgbClr val="273F68"/>
                </a:solidFill>
                <a:latin typeface="Quicksand" panose="020B0604020202020204"/>
              </a:rPr>
              <a:t>sprede</a:t>
            </a:r>
            <a:r>
              <a:rPr lang="da-DK" sz="1400" dirty="0">
                <a:solidFill>
                  <a:srgbClr val="273F68"/>
                </a:solidFill>
                <a:latin typeface="Quicksand" panose="020B0604020202020204"/>
              </a:rPr>
              <a:t> </a:t>
            </a:r>
            <a:r>
              <a:rPr lang="da-DK" sz="1400" b="1" dirty="0">
                <a:solidFill>
                  <a:srgbClr val="273F68"/>
                </a:solidFill>
                <a:latin typeface="Quicksand" panose="020B0604020202020204"/>
              </a:rPr>
              <a:t>viden</a:t>
            </a:r>
            <a:r>
              <a:rPr lang="da-DK" sz="1400" dirty="0">
                <a:solidFill>
                  <a:srgbClr val="273F68"/>
                </a:solidFill>
                <a:latin typeface="Quicksand" panose="020B0604020202020204"/>
              </a:rPr>
              <a:t> </a:t>
            </a:r>
            <a:r>
              <a:rPr lang="da-DK" sz="1400" i="1" dirty="0">
                <a:solidFill>
                  <a:srgbClr val="273F68"/>
                </a:solidFill>
                <a:latin typeface="Quicksand" panose="020B0604020202020204"/>
              </a:rPr>
              <a:t>på tværs </a:t>
            </a:r>
            <a:r>
              <a:rPr lang="da-DK" sz="1400" dirty="0">
                <a:solidFill>
                  <a:srgbClr val="273F68"/>
                </a:solidFill>
                <a:latin typeface="Quicksand" panose="020B0604020202020204"/>
              </a:rPr>
              <a:t>af teamet, så alle har det samme udgangspunkt for at deltage i de reflekterende dialoger.</a:t>
            </a:r>
            <a:br>
              <a:rPr lang="da-DK" sz="1400" dirty="0">
                <a:solidFill>
                  <a:srgbClr val="273F68"/>
                </a:solidFill>
                <a:latin typeface="Quicksand" panose="020B0604020202020204"/>
              </a:rPr>
            </a:br>
            <a:endParaRPr lang="da-DK" sz="1400" dirty="0">
              <a:solidFill>
                <a:srgbClr val="273F68"/>
              </a:solidFill>
              <a:latin typeface="Quicksand" panose="020B0604020202020204"/>
            </a:endParaRPr>
          </a:p>
          <a:p>
            <a:pPr marL="216000"/>
            <a:r>
              <a:rPr lang="da-DK" sz="1400" dirty="0">
                <a:solidFill>
                  <a:srgbClr val="273F68"/>
                </a:solidFill>
                <a:latin typeface="Quicksand" panose="020B0604020202020204"/>
              </a:rPr>
              <a:t>… </a:t>
            </a:r>
            <a:r>
              <a:rPr lang="da-DK" sz="1400" b="1" dirty="0">
                <a:solidFill>
                  <a:srgbClr val="273F68"/>
                </a:solidFill>
                <a:latin typeface="Quicksand" panose="020B0604020202020204"/>
              </a:rPr>
              <a:t>sprede</a:t>
            </a:r>
            <a:r>
              <a:rPr lang="da-DK" sz="1400" dirty="0">
                <a:solidFill>
                  <a:srgbClr val="273F68"/>
                </a:solidFill>
                <a:latin typeface="Quicksand" panose="020B0604020202020204"/>
              </a:rPr>
              <a:t> </a:t>
            </a:r>
            <a:r>
              <a:rPr lang="da-DK" sz="1400" b="1" dirty="0">
                <a:solidFill>
                  <a:srgbClr val="273F68"/>
                </a:solidFill>
                <a:latin typeface="Quicksand" panose="020B0604020202020204"/>
              </a:rPr>
              <a:t>viden og inspiration</a:t>
            </a:r>
            <a:r>
              <a:rPr lang="da-DK" sz="1400" dirty="0">
                <a:solidFill>
                  <a:srgbClr val="273F68"/>
                </a:solidFill>
                <a:latin typeface="Quicksand" panose="020B0604020202020204"/>
              </a:rPr>
              <a:t> </a:t>
            </a:r>
            <a:r>
              <a:rPr lang="da-DK" sz="1400" i="1" dirty="0">
                <a:solidFill>
                  <a:srgbClr val="273F68"/>
                </a:solidFill>
                <a:latin typeface="Quicksand" panose="020B0604020202020204"/>
              </a:rPr>
              <a:t>uden for</a:t>
            </a:r>
            <a:r>
              <a:rPr lang="da-DK" sz="1400" dirty="0">
                <a:solidFill>
                  <a:srgbClr val="273F68"/>
                </a:solidFill>
                <a:latin typeface="Quicksand" panose="020B0604020202020204"/>
              </a:rPr>
              <a:t> teamet, så kolleger og vejledere har det samme udgangspunkt for at forstå teamets handlinger og beslutninger og kan bidrage kvalificeret til praksisudviklingen. Samtidig kan det inspirere til lignende handlinger på tværs af klasser og årgange.</a:t>
            </a:r>
          </a:p>
          <a:p>
            <a:pPr marL="216000"/>
            <a:endParaRPr lang="da-DK" sz="1400" dirty="0">
              <a:solidFill>
                <a:srgbClr val="273F68"/>
              </a:solidFill>
              <a:latin typeface="Quicksand" panose="020B0604020202020204"/>
            </a:endParaRPr>
          </a:p>
          <a:p>
            <a:pPr marL="216000"/>
            <a:r>
              <a:rPr lang="da-DK" sz="1400" dirty="0">
                <a:solidFill>
                  <a:schemeClr val="tx1"/>
                </a:solidFill>
                <a:latin typeface="Quicksand" panose="020B0604020202020204" charset="0"/>
              </a:rPr>
              <a:t>… </a:t>
            </a:r>
            <a:r>
              <a:rPr lang="da-DK" sz="1400" b="1" dirty="0">
                <a:solidFill>
                  <a:schemeClr val="tx1"/>
                </a:solidFill>
                <a:latin typeface="Quicksand" panose="020B0604020202020204" charset="0"/>
              </a:rPr>
              <a:t>inddrage</a:t>
            </a:r>
            <a:r>
              <a:rPr lang="da-DK" sz="1400" b="1" noProof="0" dirty="0">
                <a:solidFill>
                  <a:schemeClr val="tx1"/>
                </a:solidFill>
                <a:latin typeface="Quicksand" panose="020B0604020202020204" charset="0"/>
              </a:rPr>
              <a:t> kolleger </a:t>
            </a:r>
            <a:r>
              <a:rPr lang="da-DK" sz="1400" noProof="0" dirty="0">
                <a:solidFill>
                  <a:schemeClr val="tx1"/>
                </a:solidFill>
                <a:latin typeface="Quicksand" panose="020B0604020202020204" charset="0"/>
              </a:rPr>
              <a:t>uden for eget team i</a:t>
            </a:r>
            <a:r>
              <a:rPr lang="da-DK" sz="1400" dirty="0">
                <a:solidFill>
                  <a:schemeClr val="tx1"/>
                </a:solidFill>
                <a:latin typeface="Quicksand" panose="020B0604020202020204" charset="0"/>
              </a:rPr>
              <a:t> de reflekterende samtaler for at få nye perspektiver på udfordringer og løsninger.</a:t>
            </a:r>
            <a:br>
              <a:rPr lang="da-DK" sz="1400" dirty="0">
                <a:solidFill>
                  <a:schemeClr val="tx1"/>
                </a:solidFill>
                <a:latin typeface="Quicksand" panose="020B0604020202020204"/>
              </a:rPr>
            </a:br>
            <a:endParaRPr lang="da-DK" sz="1400" dirty="0">
              <a:solidFill>
                <a:schemeClr val="tx1"/>
              </a:solidFill>
              <a:latin typeface="Quicksand" panose="020B0604020202020204"/>
            </a:endParaRPr>
          </a:p>
          <a:p>
            <a:pPr marL="216000"/>
            <a:endParaRPr lang="da-DK" sz="1400" dirty="0">
              <a:solidFill>
                <a:schemeClr val="tx1"/>
              </a:solidFill>
              <a:latin typeface="Quicksand" panose="020B0604020202020204"/>
            </a:endParaRPr>
          </a:p>
          <a:p>
            <a:pPr marL="216000"/>
            <a:endParaRPr lang="da-DK" sz="1500" dirty="0">
              <a:solidFill>
                <a:schemeClr val="tx1"/>
              </a:solidFill>
              <a:latin typeface="Quicksand" panose="020B0604020202020204" charset="0"/>
            </a:endParaRPr>
          </a:p>
        </p:txBody>
      </p:sp>
      <p:sp>
        <p:nvSpPr>
          <p:cNvPr id="17" name="Google Shape;1217;p48">
            <a:extLst>
              <a:ext uri="{FF2B5EF4-FFF2-40B4-BE49-F238E27FC236}">
                <a16:creationId xmlns:a16="http://schemas.microsoft.com/office/drawing/2014/main" id="{8F851322-A95A-1C87-9250-26A551D528A2}"/>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77707C74-2D5E-DB08-9E5D-02E44A666A41}"/>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a:latin typeface="Amatic SC"/>
                <a:cs typeface="Amatic SC"/>
                <a:sym typeface="Quicksand"/>
              </a:rPr>
              <a:t>Evalueringen viser, at:</a:t>
            </a:r>
            <a:endParaRPr lang="da-DK" sz="2200" b="1">
              <a:latin typeface="Quicksand"/>
              <a:ea typeface="Quicksand"/>
              <a:cs typeface="Quicksand"/>
              <a:sym typeface="Quicksand"/>
            </a:endParaRPr>
          </a:p>
        </p:txBody>
      </p:sp>
      <p:sp>
        <p:nvSpPr>
          <p:cNvPr id="3" name="Oval 5">
            <a:extLst>
              <a:ext uri="{FF2B5EF4-FFF2-40B4-BE49-F238E27FC236}">
                <a16:creationId xmlns:a16="http://schemas.microsoft.com/office/drawing/2014/main" id="{B0108705-544C-5FF5-B8B8-5990939A8915}"/>
              </a:ext>
            </a:extLst>
          </p:cNvPr>
          <p:cNvSpPr/>
          <p:nvPr/>
        </p:nvSpPr>
        <p:spPr>
          <a:xfrm>
            <a:off x="346519" y="2326640"/>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6" name="Oval 6">
            <a:extLst>
              <a:ext uri="{FF2B5EF4-FFF2-40B4-BE49-F238E27FC236}">
                <a16:creationId xmlns:a16="http://schemas.microsoft.com/office/drawing/2014/main" id="{8B2D0FDF-E539-748B-8DB1-0EB453DA30FA}"/>
              </a:ext>
            </a:extLst>
          </p:cNvPr>
          <p:cNvSpPr/>
          <p:nvPr/>
        </p:nvSpPr>
        <p:spPr>
          <a:xfrm>
            <a:off x="346519" y="3329072"/>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7" name="Oval 7">
            <a:extLst>
              <a:ext uri="{FF2B5EF4-FFF2-40B4-BE49-F238E27FC236}">
                <a16:creationId xmlns:a16="http://schemas.microsoft.com/office/drawing/2014/main" id="{C8A59B87-7FC8-9D14-01DD-E6C5511ABA44}"/>
              </a:ext>
            </a:extLst>
          </p:cNvPr>
          <p:cNvSpPr/>
          <p:nvPr/>
        </p:nvSpPr>
        <p:spPr>
          <a:xfrm>
            <a:off x="346519" y="4013200"/>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362614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843;p29">
            <a:extLst>
              <a:ext uri="{FF2B5EF4-FFF2-40B4-BE49-F238E27FC236}">
                <a16:creationId xmlns:a16="http://schemas.microsoft.com/office/drawing/2014/main" id="{DE4068FB-1745-9AA5-9935-0DC296F34596}"/>
              </a:ext>
            </a:extLst>
          </p:cNvPr>
          <p:cNvSpPr/>
          <p:nvPr/>
        </p:nvSpPr>
        <p:spPr>
          <a:xfrm>
            <a:off x="11033835" y="347677"/>
            <a:ext cx="1067334" cy="101912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da-DK" sz="2400">
              <a:latin typeface="Amatic SC"/>
              <a:ea typeface="Amatic SC"/>
              <a:cs typeface="Amatic SC"/>
              <a:sym typeface="Amatic SC"/>
            </a:endParaRP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19</a:t>
            </a:fld>
            <a:endParaRPr lang="da-DK"/>
          </a:p>
        </p:txBody>
      </p:sp>
      <p:sp>
        <p:nvSpPr>
          <p:cNvPr id="14" name="Google Shape;847;p29">
            <a:extLst>
              <a:ext uri="{FF2B5EF4-FFF2-40B4-BE49-F238E27FC236}">
                <a16:creationId xmlns:a16="http://schemas.microsoft.com/office/drawing/2014/main" id="{DE10ED59-7590-9F3C-1E67-C22B931F997B}"/>
              </a:ext>
            </a:extLst>
          </p:cNvPr>
          <p:cNvSpPr txBox="1"/>
          <p:nvPr/>
        </p:nvSpPr>
        <p:spPr>
          <a:xfrm>
            <a:off x="932400" y="2296800"/>
            <a:ext cx="5194757" cy="2729863"/>
          </a:xfrm>
          <a:prstGeom prst="rect">
            <a:avLst/>
          </a:prstGeom>
          <a:noFill/>
          <a:ln>
            <a:noFill/>
          </a:ln>
        </p:spPr>
        <p:txBody>
          <a:bodyPr spcFirstLastPara="1" wrap="square" lIns="0" tIns="0" rIns="0" bIns="0" anchor="t" anchorCtr="0">
            <a:noAutofit/>
          </a:bodyPr>
          <a:lstStyle/>
          <a:p>
            <a:r>
              <a:rPr lang="da-DK" sz="1600" dirty="0">
                <a:latin typeface="Quicksand" panose="020B0604020202020204"/>
                <a:ea typeface="Quicksand" panose="020B0604020202020204"/>
                <a:cs typeface="Quicksand" panose="020B0604020202020204" charset="0"/>
                <a:sym typeface="Quicksand"/>
              </a:rPr>
              <a:t>Pædagogisk personale oplever, at skolens </a:t>
            </a:r>
            <a:r>
              <a:rPr lang="da-DK" sz="1600" b="1" dirty="0">
                <a:latin typeface="Quicksand" panose="020B0604020202020204"/>
                <a:ea typeface="Quicksand" panose="020B0604020202020204"/>
                <a:cs typeface="Quicksand" panose="020B0604020202020204" charset="0"/>
                <a:sym typeface="Quicksand"/>
              </a:rPr>
              <a:t>fælles børnesyn er styrket </a:t>
            </a:r>
            <a:r>
              <a:rPr lang="da-DK" sz="1600" dirty="0">
                <a:latin typeface="Quicksand" panose="020B0604020202020204"/>
                <a:ea typeface="Quicksand" panose="020B0604020202020204"/>
                <a:cs typeface="Quicksand" panose="020B0604020202020204" charset="0"/>
                <a:sym typeface="Quicksand"/>
              </a:rPr>
              <a:t>det seneste år.</a:t>
            </a:r>
            <a:br>
              <a:rPr lang="da-DK" sz="1600" b="1" dirty="0">
                <a:highlight>
                  <a:srgbClr val="FFFF00"/>
                </a:highlight>
                <a:latin typeface="Quicksand" panose="020B0604020202020204"/>
                <a:cs typeface="Amatic SC" panose="00000500000000000000" pitchFamily="2" charset="-79"/>
              </a:rPr>
            </a:br>
            <a:endParaRPr lang="da-DK" sz="1600" b="1" dirty="0">
              <a:latin typeface="Quicksand" panose="020B0604020202020204"/>
              <a:ea typeface="Quicksand" panose="020B0604020202020204"/>
              <a:cs typeface="Quicksand" panose="020B0604020202020204" charset="0"/>
              <a:sym typeface="Quicksand"/>
            </a:endParaRPr>
          </a:p>
          <a:p>
            <a:r>
              <a:rPr lang="da-DK" sz="1600" dirty="0">
                <a:latin typeface="Quicksand" panose="020B0604020202020204"/>
                <a:ea typeface="Quicksand" panose="020B0604020202020204"/>
                <a:cs typeface="Quicksand" panose="020B0604020202020204" charset="0"/>
                <a:sym typeface="Quicksand"/>
              </a:rPr>
              <a:t>Et </a:t>
            </a:r>
            <a:r>
              <a:rPr lang="da-DK" sz="1600" dirty="0">
                <a:solidFill>
                  <a:schemeClr val="tx1"/>
                </a:solidFill>
                <a:latin typeface="Quicksand" panose="020B0604020202020204"/>
                <a:cs typeface="Amatic SC" panose="00000500000000000000" pitchFamily="2" charset="-79"/>
              </a:rPr>
              <a:t>fælles børnesyn fortsat er centralt for at </a:t>
            </a:r>
            <a:r>
              <a:rPr lang="da-DK" sz="1600" b="1" dirty="0">
                <a:solidFill>
                  <a:schemeClr val="tx1"/>
                </a:solidFill>
                <a:latin typeface="Quicksand" panose="020B0604020202020204"/>
                <a:cs typeface="Amatic SC" panose="00000500000000000000" pitchFamily="2" charset="-79"/>
              </a:rPr>
              <a:t>finde gode løsninger sammen.</a:t>
            </a:r>
            <a:r>
              <a:rPr lang="da-DK" sz="1600" b="1" dirty="0">
                <a:latin typeface="Quicksand" panose="020B0604020202020204"/>
                <a:ea typeface="Quicksand" panose="020B0604020202020204"/>
                <a:cs typeface="Quicksand" panose="020B0604020202020204" charset="0"/>
                <a:sym typeface="Quicksand"/>
              </a:rPr>
              <a:t> </a:t>
            </a:r>
            <a:br>
              <a:rPr lang="da-DK" sz="1600" b="1" dirty="0">
                <a:latin typeface="Quicksand" panose="020B0604020202020204"/>
                <a:ea typeface="Quicksand" panose="020B0604020202020204"/>
                <a:cs typeface="Quicksand" panose="020B0604020202020204" charset="0"/>
                <a:sym typeface="Quicksand"/>
              </a:rPr>
            </a:br>
            <a:endParaRPr lang="da-DK" sz="1600" b="1" dirty="0">
              <a:latin typeface="Quicksand" panose="020B0604020202020204"/>
              <a:ea typeface="Quicksand" panose="020B0604020202020204"/>
              <a:cs typeface="Quicksand" panose="020B0604020202020204" charset="0"/>
              <a:sym typeface="Quicksand"/>
            </a:endParaRPr>
          </a:p>
          <a:p>
            <a:r>
              <a:rPr lang="da-DK" sz="1600" dirty="0">
                <a:latin typeface="Quicksand" panose="020B0604020202020204"/>
                <a:cs typeface="Amatic SC" panose="00000500000000000000" pitchFamily="2" charset="-79"/>
              </a:rPr>
              <a:t>Det er vigtigt at </a:t>
            </a:r>
            <a:r>
              <a:rPr lang="da-DK" sz="1600" b="1" dirty="0">
                <a:latin typeface="Quicksand" panose="020B0604020202020204"/>
                <a:cs typeface="Amatic SC" panose="00000500000000000000" pitchFamily="2" charset="-79"/>
              </a:rPr>
              <a:t>arbejde med pædagogisk personales mindset</a:t>
            </a:r>
            <a:r>
              <a:rPr lang="da-DK" sz="1600" dirty="0">
                <a:latin typeface="Quicksand" panose="020B0604020202020204"/>
                <a:cs typeface="Amatic SC" panose="00000500000000000000" pitchFamily="2" charset="-79"/>
              </a:rPr>
              <a:t>, hvis eleverne i højere grad skal opleve indflydelse og medbestemmelse.</a:t>
            </a:r>
            <a:endParaRPr lang="da-DK" sz="1600" dirty="0">
              <a:latin typeface="Quicksand" panose="020B0604020202020204"/>
              <a:ea typeface="Quicksand" panose="020B0604020202020204"/>
              <a:cs typeface="Quicksand" panose="020B0604020202020204" charset="0"/>
              <a:sym typeface="Quicksand"/>
            </a:endParaRPr>
          </a:p>
        </p:txBody>
      </p:sp>
      <p:sp>
        <p:nvSpPr>
          <p:cNvPr id="10" name="Google Shape;846;p29">
            <a:extLst>
              <a:ext uri="{FF2B5EF4-FFF2-40B4-BE49-F238E27FC236}">
                <a16:creationId xmlns:a16="http://schemas.microsoft.com/office/drawing/2014/main" id="{50228FE9-2C29-4994-F9DB-F65B9358102D}"/>
              </a:ext>
            </a:extLst>
          </p:cNvPr>
          <p:cNvSpPr/>
          <p:nvPr/>
        </p:nvSpPr>
        <p:spPr>
          <a:xfrm>
            <a:off x="-1" y="347862"/>
            <a:ext cx="901244" cy="1019120"/>
          </a:xfrm>
          <a:prstGeom prst="homePlate">
            <a:avLst>
              <a:gd name="adj" fmla="val 50000"/>
            </a:avLst>
          </a:prstGeom>
          <a:solidFill>
            <a:schemeClr val="accent4"/>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0" y="347492"/>
            <a:ext cx="12192001" cy="101912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r>
              <a:rPr lang="da-DK" sz="3200" b="1" dirty="0">
                <a:solidFill>
                  <a:schemeClr val="bg1"/>
                </a:solidFill>
                <a:latin typeface="Amatic SC"/>
                <a:ea typeface="Amatic SC"/>
                <a:cs typeface="Amatic SC"/>
                <a:sym typeface="Amatic SC"/>
              </a:rPr>
              <a:t>Pædagogisk personale oplever at have fået et stærkere fælles børnesyn, </a:t>
            </a:r>
          </a:p>
          <a:p>
            <a:pPr marL="0" lvl="0" indent="0">
              <a:spcBef>
                <a:spcPts val="0"/>
              </a:spcBef>
              <a:spcAft>
                <a:spcPts val="0"/>
              </a:spcAft>
              <a:buNone/>
            </a:pPr>
            <a:r>
              <a:rPr lang="da-DK" sz="3200" b="1" dirty="0">
                <a:solidFill>
                  <a:schemeClr val="bg1"/>
                </a:solidFill>
                <a:latin typeface="Amatic SC"/>
                <a:ea typeface="Amatic SC"/>
                <a:cs typeface="Amatic SC"/>
                <a:sym typeface="Amatic SC"/>
              </a:rPr>
              <a:t>Men der er fortsat potentiale for at styrke deres mindset om elevinddragelse</a:t>
            </a:r>
          </a:p>
        </p:txBody>
      </p:sp>
      <p:sp>
        <p:nvSpPr>
          <p:cNvPr id="6" name="Rectangle 5">
            <a:extLst>
              <a:ext uri="{FF2B5EF4-FFF2-40B4-BE49-F238E27FC236}">
                <a16:creationId xmlns:a16="http://schemas.microsoft.com/office/drawing/2014/main" id="{D7F635EA-E124-DF4C-1D08-A82B15011C86}"/>
              </a:ext>
            </a:extLst>
          </p:cNvPr>
          <p:cNvSpPr/>
          <p:nvPr/>
        </p:nvSpPr>
        <p:spPr>
          <a:xfrm>
            <a:off x="5782491" y="5241971"/>
            <a:ext cx="5809145" cy="101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br>
              <a:rPr lang="da-DK" sz="1300" noProof="0">
                <a:solidFill>
                  <a:schemeClr val="tx1"/>
                </a:solidFill>
                <a:latin typeface="Quicksand" panose="020B0604020202020204" charset="0"/>
              </a:rPr>
            </a:br>
            <a:endParaRPr lang="da-DK" sz="1300" noProof="0">
              <a:solidFill>
                <a:schemeClr val="tx1"/>
              </a:solidFill>
              <a:latin typeface="Quicksand" panose="020B0604020202020204" charset="0"/>
            </a:endParaRPr>
          </a:p>
          <a:p>
            <a:pPr marL="216000"/>
            <a:endParaRPr lang="da-DK" sz="1500">
              <a:solidFill>
                <a:schemeClr val="tx1"/>
              </a:solidFill>
              <a:latin typeface="Quicksand" panose="020B0604020202020204" charset="0"/>
            </a:endParaRPr>
          </a:p>
        </p:txBody>
      </p:sp>
      <p:sp>
        <p:nvSpPr>
          <p:cNvPr id="17" name="TextBox 16">
            <a:extLst>
              <a:ext uri="{FF2B5EF4-FFF2-40B4-BE49-F238E27FC236}">
                <a16:creationId xmlns:a16="http://schemas.microsoft.com/office/drawing/2014/main" id="{AF6793F0-8055-6F42-C52C-DCEABA9A364B}"/>
              </a:ext>
            </a:extLst>
          </p:cNvPr>
          <p:cNvSpPr txBox="1"/>
          <p:nvPr/>
        </p:nvSpPr>
        <p:spPr>
          <a:xfrm>
            <a:off x="6620981" y="5421988"/>
            <a:ext cx="5555576" cy="615553"/>
          </a:xfrm>
          <a:prstGeom prst="rect">
            <a:avLst/>
          </a:prstGeom>
          <a:noFill/>
        </p:spPr>
        <p:txBody>
          <a:bodyPr wrap="square" lIns="0" tIns="0" rIns="0" bIns="0" rtlCol="0">
            <a:spAutoFit/>
          </a:bodyPr>
          <a:lstStyle/>
          <a:p>
            <a:r>
              <a:rPr lang="da-DK" sz="2000" b="1" dirty="0">
                <a:latin typeface="Amatic SC" panose="00000500000000000000" pitchFamily="2" charset="-79"/>
                <a:cs typeface="Amatic SC" panose="00000500000000000000" pitchFamily="2" charset="-79"/>
              </a:rPr>
              <a:t>Find greb til, hvordan I som skole kan arbejde med at udforme</a:t>
            </a:r>
          </a:p>
          <a:p>
            <a:r>
              <a:rPr lang="da-DK" sz="2000" b="1" dirty="0">
                <a:latin typeface="Amatic SC" panose="00000500000000000000" pitchFamily="2" charset="-79"/>
                <a:cs typeface="Amatic SC" panose="00000500000000000000" pitchFamily="2" charset="-79"/>
              </a:rPr>
              <a:t>og omsætte børnesyn i praksis i pakken ‘procesgreb til skolerne’.</a:t>
            </a:r>
          </a:p>
        </p:txBody>
      </p:sp>
      <p:pic>
        <p:nvPicPr>
          <p:cNvPr id="13" name="Graphic 12" descr="Single gear outline">
            <a:extLst>
              <a:ext uri="{FF2B5EF4-FFF2-40B4-BE49-F238E27FC236}">
                <a16:creationId xmlns:a16="http://schemas.microsoft.com/office/drawing/2014/main" id="{BCE2C67E-FF11-BED0-0CDE-288A1287A6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6314" y="5500146"/>
            <a:ext cx="490845" cy="459236"/>
          </a:xfrm>
          <a:prstGeom prst="rect">
            <a:avLst/>
          </a:prstGeom>
        </p:spPr>
      </p:pic>
      <p:sp>
        <p:nvSpPr>
          <p:cNvPr id="30" name="Rectangle 29">
            <a:extLst>
              <a:ext uri="{FF2B5EF4-FFF2-40B4-BE49-F238E27FC236}">
                <a16:creationId xmlns:a16="http://schemas.microsoft.com/office/drawing/2014/main" id="{41C7C11D-2F71-66F0-CCD8-839A8BFAC8A0}"/>
              </a:ext>
            </a:extLst>
          </p:cNvPr>
          <p:cNvSpPr/>
          <p:nvPr/>
        </p:nvSpPr>
        <p:spPr>
          <a:xfrm>
            <a:off x="6525730" y="1724400"/>
            <a:ext cx="5065200" cy="460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da-DK" sz="2000" b="1">
                <a:solidFill>
                  <a:schemeClr val="tx1"/>
                </a:solidFill>
                <a:latin typeface="Amatic SC" panose="00000500000000000000" pitchFamily="2" charset="-79"/>
                <a:cs typeface="Amatic SC" panose="00000500000000000000" pitchFamily="2" charset="-79"/>
              </a:rPr>
              <a:t> Fremadrettet kan det styrke praksis, at…</a:t>
            </a:r>
            <a:endParaRPr lang="da-DK" sz="2000" b="1" noProof="0">
              <a:solidFill>
                <a:schemeClr val="tx1"/>
              </a:solidFill>
              <a:latin typeface="Amatic SC" panose="00000500000000000000" pitchFamily="2" charset="-79"/>
              <a:cs typeface="Amatic SC" panose="00000500000000000000" pitchFamily="2" charset="-79"/>
            </a:endParaRPr>
          </a:p>
        </p:txBody>
      </p:sp>
      <p:sp>
        <p:nvSpPr>
          <p:cNvPr id="31" name="Rectangle 30">
            <a:extLst>
              <a:ext uri="{FF2B5EF4-FFF2-40B4-BE49-F238E27FC236}">
                <a16:creationId xmlns:a16="http://schemas.microsoft.com/office/drawing/2014/main" id="{D9623390-6A5F-557E-5470-350887FC7A76}"/>
              </a:ext>
            </a:extLst>
          </p:cNvPr>
          <p:cNvSpPr/>
          <p:nvPr/>
        </p:nvSpPr>
        <p:spPr>
          <a:xfrm>
            <a:off x="6525730" y="2201166"/>
            <a:ext cx="5065906" cy="26251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endParaRPr lang="da-DK" sz="1400" dirty="0">
              <a:solidFill>
                <a:schemeClr val="tx1"/>
              </a:solidFill>
              <a:latin typeface="Quicksand" panose="020B0604020202020204" charset="0"/>
            </a:endParaRPr>
          </a:p>
          <a:p>
            <a:pPr marL="216000"/>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teams reflekterer over, hvilke ord de mener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karakteriserer</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skolens</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børnesyn</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og hvordan ordene stemmer overens med handlinger i skolens praksis. </a:t>
            </a:r>
          </a:p>
          <a:p>
            <a:pPr marL="216000"/>
            <a:endParaRPr lang="da-DK" sz="1400" dirty="0">
              <a:solidFill>
                <a:srgbClr val="273F68"/>
              </a:solidFill>
              <a:latin typeface="Quicksand" panose="020B0604020202020204" charset="0"/>
            </a:endParaRPr>
          </a:p>
          <a:p>
            <a:pPr marL="216000"/>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forholder sig til, hvordan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børnesynet varierer inden for skolen</a:t>
            </a:r>
            <a:r>
              <a:rPr kumimoji="0" lang="da-DK" sz="1400" i="0" u="none" strike="noStrike" kern="1200" cap="none" spc="0" normalizeH="0" baseline="0" noProof="0" dirty="0">
                <a:ln>
                  <a:noFill/>
                </a:ln>
                <a:solidFill>
                  <a:srgbClr val="273F68"/>
                </a:solidFill>
                <a:effectLst/>
                <a:uLnTx/>
                <a:uFillTx/>
                <a:latin typeface="Quicksand" panose="020B0604020202020204" charset="0"/>
                <a:ea typeface="+mn-ea"/>
                <a:cs typeface="+mn-cs"/>
              </a:rPr>
              <a:t>,</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 </a:t>
            </a:r>
            <a:r>
              <a:rPr kumimoji="0" lang="da-DK" sz="1400" i="0" u="none" strike="noStrike" kern="1200" cap="none" spc="0" normalizeH="0" baseline="0" noProof="0" dirty="0">
                <a:ln>
                  <a:noFill/>
                </a:ln>
                <a:solidFill>
                  <a:srgbClr val="273F68"/>
                </a:solidFill>
                <a:effectLst/>
                <a:uLnTx/>
                <a:uFillTx/>
                <a:latin typeface="Quicksand" panose="020B0604020202020204" charset="0"/>
                <a:ea typeface="+mn-ea"/>
                <a:cs typeface="+mn-cs"/>
              </a:rPr>
              <a:t>og hvad man kan gøre for at skabe større fælles fodslag</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p>
          <a:p>
            <a:pPr marL="216000"/>
            <a:endPar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a:p>
            <a:pPr marL="216000"/>
            <a:r>
              <a:rPr lang="da-DK" sz="1400" dirty="0">
                <a:solidFill>
                  <a:srgbClr val="273F68"/>
                </a:solidFill>
                <a:latin typeface="Quicksand" panose="020B0604020202020204" charset="0"/>
              </a:rPr>
              <a:t>… </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have fælles dialoger med ledelsen om, hvordan skolens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børnesyn kommer til udtryk og omsættes i praksis</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endParaRPr lang="da-DK" sz="1400" dirty="0">
              <a:solidFill>
                <a:srgbClr val="273F68"/>
              </a:solidFill>
              <a:latin typeface="Quicksand" panose="020B0604020202020204" charset="0"/>
            </a:endParaRPr>
          </a:p>
          <a:p>
            <a:pPr marL="216000"/>
            <a:endPar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a:p>
            <a:pPr marL="216000"/>
            <a:endParaRPr lang="da-DK" sz="1400" dirty="0">
              <a:solidFill>
                <a:schemeClr val="tx1"/>
              </a:solidFill>
              <a:latin typeface="Quicksand" panose="020B0604020202020204" charset="0"/>
            </a:endParaRPr>
          </a:p>
          <a:p>
            <a:pPr marL="216000"/>
            <a:endParaRPr lang="da-DK" sz="1400" dirty="0">
              <a:solidFill>
                <a:schemeClr val="tx1"/>
              </a:solidFill>
              <a:latin typeface="Quicksand" panose="020B0604020202020204" charset="0"/>
            </a:endParaRPr>
          </a:p>
          <a:p>
            <a:pPr marL="501750" indent="-285750">
              <a:buFont typeface="Arial" panose="020B0604020202020204" pitchFamily="34" charset="0"/>
              <a:buChar char="•"/>
            </a:pPr>
            <a:endParaRPr lang="da-DK" sz="1400" dirty="0">
              <a:solidFill>
                <a:schemeClr val="tx1"/>
              </a:solidFill>
              <a:latin typeface="Quicksand" panose="020B0604020202020204" charset="0"/>
            </a:endParaRPr>
          </a:p>
          <a:p>
            <a:pPr marL="216000"/>
            <a:endParaRPr lang="da-DK" sz="1500" dirty="0">
              <a:solidFill>
                <a:schemeClr val="tx1"/>
              </a:solidFill>
              <a:latin typeface="Quicksand" panose="020B0604020202020204" charset="0"/>
            </a:endParaRPr>
          </a:p>
        </p:txBody>
      </p:sp>
      <p:sp>
        <p:nvSpPr>
          <p:cNvPr id="34" name="Google Shape;1217;p48">
            <a:extLst>
              <a:ext uri="{FF2B5EF4-FFF2-40B4-BE49-F238E27FC236}">
                <a16:creationId xmlns:a16="http://schemas.microsoft.com/office/drawing/2014/main" id="{3826CD82-4677-9AF2-B082-3FD865834C3B}"/>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F897D22-3B24-39B8-B3C1-47CA5D082FB4}"/>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a:latin typeface="Amatic SC"/>
                <a:cs typeface="Amatic SC"/>
                <a:sym typeface="Quicksand"/>
              </a:rPr>
              <a:t>Evalueringen viser, at:</a:t>
            </a:r>
            <a:endParaRPr lang="da-DK" sz="2200" b="1">
              <a:latin typeface="Quicksand"/>
              <a:ea typeface="Quicksand"/>
              <a:cs typeface="Quicksand"/>
              <a:sym typeface="Quicksand"/>
            </a:endParaRPr>
          </a:p>
        </p:txBody>
      </p:sp>
      <p:sp>
        <p:nvSpPr>
          <p:cNvPr id="2" name="Oval 5">
            <a:extLst>
              <a:ext uri="{FF2B5EF4-FFF2-40B4-BE49-F238E27FC236}">
                <a16:creationId xmlns:a16="http://schemas.microsoft.com/office/drawing/2014/main" id="{6192CEAD-C99E-DC9B-FE7A-817458E371FF}"/>
              </a:ext>
            </a:extLst>
          </p:cNvPr>
          <p:cNvSpPr/>
          <p:nvPr/>
        </p:nvSpPr>
        <p:spPr>
          <a:xfrm>
            <a:off x="346519" y="2326640"/>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729825B9-BA9D-CB2B-8D16-E43A949EB1B1}"/>
              </a:ext>
            </a:extLst>
          </p:cNvPr>
          <p:cNvSpPr/>
          <p:nvPr/>
        </p:nvSpPr>
        <p:spPr>
          <a:xfrm>
            <a:off x="346519" y="3031877"/>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CDAF1D35-3AD6-8487-5EBF-8D9C36833710}"/>
              </a:ext>
            </a:extLst>
          </p:cNvPr>
          <p:cNvSpPr/>
          <p:nvPr/>
        </p:nvSpPr>
        <p:spPr>
          <a:xfrm>
            <a:off x="346519" y="3781929"/>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258688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3230649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436684"/>
            <a:ext cx="12192000" cy="1984631"/>
          </a:xfrm>
          <a:prstGeom prst="rect">
            <a:avLst/>
          </a:prstGeom>
        </p:spPr>
        <p:txBody>
          <a:bodyPr spcFirstLastPara="1" wrap="square" lIns="0" tIns="0" rIns="0" bIns="0" anchor="ctr" anchorCtr="0">
            <a:noAutofit/>
          </a:bodyPr>
          <a:lstStyle/>
          <a:p>
            <a:pPr algn="ctr"/>
            <a:r>
              <a:rPr lang="da-DK" sz="4800" b="1" dirty="0">
                <a:latin typeface="Amatic SC" panose="00000500000000000000" pitchFamily="2" charset="-79"/>
                <a:cs typeface="Amatic SC" panose="00000500000000000000" pitchFamily="2" charset="-79"/>
              </a:rPr>
              <a:t>Resultater fra andet evalueringsrul</a:t>
            </a:r>
            <a:br>
              <a:rPr lang="da-DK" sz="4800" b="1" dirty="0">
                <a:latin typeface="Amatic SC" panose="00000500000000000000" pitchFamily="2" charset="-79"/>
                <a:cs typeface="Amatic SC" panose="00000500000000000000" pitchFamily="2" charset="-79"/>
              </a:rPr>
            </a:br>
            <a:r>
              <a:rPr lang="da-DK" sz="3200" dirty="0">
                <a:latin typeface="Amatic SC" panose="00000500000000000000" pitchFamily="2" charset="-79"/>
                <a:cs typeface="Amatic SC" panose="00000500000000000000" pitchFamily="2" charset="-79"/>
              </a:rPr>
              <a:t>den mangfoldige folkeskole i Nordjylland</a:t>
            </a:r>
            <a:br>
              <a:rPr lang="da-DK" sz="3200" dirty="0">
                <a:latin typeface="Amatic SC" panose="00000500000000000000" pitchFamily="2" charset="-79"/>
                <a:cs typeface="Amatic SC" panose="00000500000000000000" pitchFamily="2" charset="-79"/>
              </a:rPr>
            </a:br>
            <a:r>
              <a:rPr lang="da-DK" sz="3200" dirty="0">
                <a:latin typeface="Amatic SC" panose="00000500000000000000" pitchFamily="2" charset="-79"/>
                <a:cs typeface="Amatic SC" panose="00000500000000000000" pitchFamily="2" charset="-79"/>
              </a:rPr>
              <a:t>forår 2024</a:t>
            </a:r>
          </a:p>
        </p:txBody>
      </p:sp>
      <p:sp>
        <p:nvSpPr>
          <p:cNvPr id="5" name="Freeform 5">
            <a:extLst>
              <a:ext uri="{FF2B5EF4-FFF2-40B4-BE49-F238E27FC236}">
                <a16:creationId xmlns:a16="http://schemas.microsoft.com/office/drawing/2014/main" id="{6700E6DD-2609-4241-8E3B-D501AA8DCC47}"/>
              </a:ext>
            </a:extLst>
          </p:cNvPr>
          <p:cNvSpPr>
            <a:spLocks noEditPoints="1"/>
          </p:cNvSpPr>
          <p:nvPr/>
        </p:nvSpPr>
        <p:spPr bwMode="auto">
          <a:xfrm>
            <a:off x="549872" y="6128309"/>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22504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9CA9FF-A7C4-BBBA-B976-CEC71C9FD6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939CA9FF-A7C4-BBBA-B976-CEC71C9FD6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837AFC8-649E-E213-A63F-4A4D4D0758C6}"/>
              </a:ext>
            </a:extLst>
          </p:cNvPr>
          <p:cNvSpPr txBox="1"/>
          <p:nvPr/>
        </p:nvSpPr>
        <p:spPr>
          <a:xfrm>
            <a:off x="3744687" y="2731229"/>
            <a:ext cx="6035040" cy="2523768"/>
          </a:xfrm>
          <a:prstGeom prst="rect">
            <a:avLst/>
          </a:prstGeom>
          <a:noFill/>
        </p:spPr>
        <p:txBody>
          <a:bodyPr wrap="square" lIns="0" tIns="0" rIns="0" bIns="0" rtlCol="0">
            <a:spAutoFit/>
          </a:bodyPr>
          <a:lstStyle/>
          <a:p>
            <a:r>
              <a:rPr lang="da-DK" sz="2400" b="1" dirty="0">
                <a:solidFill>
                  <a:schemeClr val="accent4"/>
                </a:solidFill>
                <a:latin typeface="Quicksand" panose="020B0604020202020204"/>
                <a:cs typeface="Amatic SC" panose="00000500000000000000" pitchFamily="2" charset="-79"/>
              </a:rPr>
              <a:t>Vi er kun to i vores team, og derfor er der en anden synergi. Men i arbejdet med vores børnesyn har vi måtte sande, at vi havde et mere statisk børnesyn, end vi ønskede. </a:t>
            </a:r>
          </a:p>
          <a:p>
            <a:r>
              <a:rPr lang="da-DK" sz="2400" b="1" dirty="0">
                <a:solidFill>
                  <a:schemeClr val="accent4"/>
                </a:solidFill>
                <a:latin typeface="Quicksand" panose="020B0604020202020204"/>
                <a:cs typeface="Amatic SC" panose="00000500000000000000" pitchFamily="2" charset="-79"/>
              </a:rPr>
              <a:t>Det var skræmmende at finde ud af. </a:t>
            </a:r>
            <a:br>
              <a:rPr lang="da-DK" sz="2400" dirty="0">
                <a:solidFill>
                  <a:schemeClr val="accent4"/>
                </a:solidFill>
                <a:latin typeface="Quicksand" panose="020B0604020202020204"/>
                <a:cs typeface="Amatic SC" panose="00000500000000000000" pitchFamily="2" charset="-79"/>
              </a:rPr>
            </a:br>
            <a:endParaRPr lang="da-DK" sz="2400" b="1" dirty="0">
              <a:solidFill>
                <a:schemeClr val="accent4"/>
              </a:solidFill>
              <a:latin typeface="Quicksand" panose="020B0604020202020204" charset="0"/>
              <a:cs typeface="Quicksand" panose="020B0604020202020204" charset="0"/>
            </a:endParaRPr>
          </a:p>
          <a:p>
            <a:r>
              <a:rPr lang="da-DK" sz="2000" i="1" dirty="0">
                <a:solidFill>
                  <a:schemeClr val="accent4"/>
                </a:solidFill>
                <a:latin typeface="Quicksand" panose="020B0604020202020204" charset="0"/>
                <a:cs typeface="Quicksand" panose="020B0604020202020204" charset="0"/>
              </a:rPr>
              <a:t>Pædagogisk personale</a:t>
            </a:r>
          </a:p>
        </p:txBody>
      </p:sp>
      <p:pic>
        <p:nvPicPr>
          <p:cNvPr id="4" name="Graphic 3" descr="Open quotation mark with solid fill">
            <a:extLst>
              <a:ext uri="{FF2B5EF4-FFF2-40B4-BE49-F238E27FC236}">
                <a16:creationId xmlns:a16="http://schemas.microsoft.com/office/drawing/2014/main" id="{A9D03C7A-067A-F731-C9CE-914E8B949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8279" y="1472656"/>
            <a:ext cx="1255221" cy="1255221"/>
          </a:xfrm>
          <a:prstGeom prst="rect">
            <a:avLst/>
          </a:prstGeom>
        </p:spPr>
      </p:pic>
    </p:spTree>
    <p:extLst>
      <p:ext uri="{BB962C8B-B14F-4D97-AF65-F5344CB8AC3E}">
        <p14:creationId xmlns:p14="http://schemas.microsoft.com/office/powerpoint/2010/main" val="259231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275511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3328946" y="2142350"/>
            <a:ext cx="5534107" cy="2542820"/>
          </a:xfrm>
          <a:prstGeom prst="rect">
            <a:avLst/>
          </a:prstGeom>
          <a:solidFill>
            <a:schemeClr val="accent3"/>
          </a:solidFill>
        </p:spPr>
        <p:txBody>
          <a:bodyPr spcFirstLastPara="1" wrap="square" lIns="0" tIns="0" rIns="0" bIns="0" anchor="ctr" anchorCtr="0">
            <a:noAutofit/>
          </a:bodyPr>
          <a:lstStyle/>
          <a:p>
            <a:pPr marL="0" lvl="0" indent="0" algn="ctr">
              <a:spcBef>
                <a:spcPts val="0"/>
              </a:spcBef>
              <a:spcAft>
                <a:spcPts val="0"/>
              </a:spcAft>
              <a:buNone/>
            </a:pPr>
            <a:r>
              <a:rPr lang="da-DK" sz="4800" b="1" dirty="0">
                <a:solidFill>
                  <a:schemeClr val="bg1"/>
                </a:solidFill>
                <a:latin typeface="Amatic SC"/>
                <a:ea typeface="Amatic SC"/>
                <a:cs typeface="Amatic SC"/>
                <a:sym typeface="Amatic SC"/>
              </a:rPr>
              <a:t>Ledelsesunderstøttelse</a:t>
            </a:r>
            <a:br>
              <a:rPr lang="da-DK" sz="4800" b="1" dirty="0">
                <a:solidFill>
                  <a:schemeClr val="bg1"/>
                </a:solidFill>
                <a:latin typeface="Amatic SC"/>
                <a:ea typeface="Amatic SC"/>
                <a:cs typeface="Amatic SC"/>
                <a:sym typeface="Amatic SC"/>
              </a:rPr>
            </a:br>
            <a:r>
              <a:rPr lang="da-DK" sz="4800" b="1" dirty="0">
                <a:solidFill>
                  <a:schemeClr val="bg1"/>
                </a:solidFill>
                <a:latin typeface="Amatic SC"/>
                <a:ea typeface="Amatic SC"/>
                <a:cs typeface="Amatic SC"/>
                <a:sym typeface="Amatic SC"/>
              </a:rPr>
              <a:t>og organisering</a:t>
            </a:r>
          </a:p>
        </p:txBody>
      </p:sp>
    </p:spTree>
    <p:extLst>
      <p:ext uri="{BB962C8B-B14F-4D97-AF65-F5344CB8AC3E}">
        <p14:creationId xmlns:p14="http://schemas.microsoft.com/office/powerpoint/2010/main" val="230710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22</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1" y="338337"/>
            <a:ext cx="901244" cy="1019120"/>
          </a:xfrm>
          <a:prstGeom prst="homePlate">
            <a:avLst>
              <a:gd name="adj" fmla="val 50000"/>
            </a:avLst>
          </a:prstGeom>
          <a:solidFill>
            <a:schemeClr val="accent3"/>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19" name="Google Shape;843;p29">
            <a:extLst>
              <a:ext uri="{FF2B5EF4-FFF2-40B4-BE49-F238E27FC236}">
                <a16:creationId xmlns:a16="http://schemas.microsoft.com/office/drawing/2014/main" id="{63F687D6-3A0C-49E8-8309-51383D3FACDF}"/>
              </a:ext>
            </a:extLst>
          </p:cNvPr>
          <p:cNvSpPr/>
          <p:nvPr/>
        </p:nvSpPr>
        <p:spPr>
          <a:xfrm>
            <a:off x="369455" y="335052"/>
            <a:ext cx="11822545" cy="101912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r>
              <a:rPr lang="da-DK" sz="3200" b="1">
                <a:solidFill>
                  <a:schemeClr val="bg1"/>
                </a:solidFill>
                <a:latin typeface="Amatic SC"/>
                <a:ea typeface="Amatic SC"/>
                <a:cs typeface="Amatic SC"/>
                <a:sym typeface="Amatic SC"/>
              </a:rPr>
              <a:t>Organisering og ledelsesunderstøttelse: hovedresultater</a:t>
            </a:r>
          </a:p>
        </p:txBody>
      </p:sp>
      <p:sp>
        <p:nvSpPr>
          <p:cNvPr id="32" name="TextBox 31">
            <a:extLst>
              <a:ext uri="{FF2B5EF4-FFF2-40B4-BE49-F238E27FC236}">
                <a16:creationId xmlns:a16="http://schemas.microsoft.com/office/drawing/2014/main" id="{6525F883-4EF3-2E17-67B9-930C5FF2C9C2}"/>
              </a:ext>
            </a:extLst>
          </p:cNvPr>
          <p:cNvSpPr txBox="1">
            <a:spLocks/>
          </p:cNvSpPr>
          <p:nvPr/>
        </p:nvSpPr>
        <p:spPr>
          <a:xfrm>
            <a:off x="1414324" y="2552292"/>
            <a:ext cx="9149171" cy="915984"/>
          </a:xfrm>
          <a:custGeom>
            <a:avLst/>
            <a:gdLst>
              <a:gd name="connsiteX0" fmla="*/ 0 w 9149171"/>
              <a:gd name="connsiteY0" fmla="*/ 0 h 915984"/>
              <a:gd name="connsiteX1" fmla="*/ 836496 w 9149171"/>
              <a:gd name="connsiteY1" fmla="*/ 0 h 915984"/>
              <a:gd name="connsiteX2" fmla="*/ 1581500 w 9149171"/>
              <a:gd name="connsiteY2" fmla="*/ 0 h 915984"/>
              <a:gd name="connsiteX3" fmla="*/ 2235012 w 9149171"/>
              <a:gd name="connsiteY3" fmla="*/ 0 h 915984"/>
              <a:gd name="connsiteX4" fmla="*/ 2797032 w 9149171"/>
              <a:gd name="connsiteY4" fmla="*/ 0 h 915984"/>
              <a:gd name="connsiteX5" fmla="*/ 3542036 w 9149171"/>
              <a:gd name="connsiteY5" fmla="*/ 0 h 915984"/>
              <a:gd name="connsiteX6" fmla="*/ 4012565 w 9149171"/>
              <a:gd name="connsiteY6" fmla="*/ 0 h 915984"/>
              <a:gd name="connsiteX7" fmla="*/ 4757569 w 9149171"/>
              <a:gd name="connsiteY7" fmla="*/ 0 h 915984"/>
              <a:gd name="connsiteX8" fmla="*/ 5228098 w 9149171"/>
              <a:gd name="connsiteY8" fmla="*/ 0 h 915984"/>
              <a:gd name="connsiteX9" fmla="*/ 5698627 w 9149171"/>
              <a:gd name="connsiteY9" fmla="*/ 0 h 915984"/>
              <a:gd name="connsiteX10" fmla="*/ 6535122 w 9149171"/>
              <a:gd name="connsiteY10" fmla="*/ 0 h 915984"/>
              <a:gd name="connsiteX11" fmla="*/ 7188634 w 9149171"/>
              <a:gd name="connsiteY11" fmla="*/ 0 h 915984"/>
              <a:gd name="connsiteX12" fmla="*/ 8025130 w 9149171"/>
              <a:gd name="connsiteY12" fmla="*/ 0 h 915984"/>
              <a:gd name="connsiteX13" fmla="*/ 9149171 w 9149171"/>
              <a:gd name="connsiteY13" fmla="*/ 0 h 915984"/>
              <a:gd name="connsiteX14" fmla="*/ 9149171 w 9149171"/>
              <a:gd name="connsiteY14" fmla="*/ 439672 h 915984"/>
              <a:gd name="connsiteX15" fmla="*/ 9149171 w 9149171"/>
              <a:gd name="connsiteY15" fmla="*/ 915984 h 915984"/>
              <a:gd name="connsiteX16" fmla="*/ 8312675 w 9149171"/>
              <a:gd name="connsiteY16" fmla="*/ 915984 h 915984"/>
              <a:gd name="connsiteX17" fmla="*/ 7567671 w 9149171"/>
              <a:gd name="connsiteY17" fmla="*/ 915984 h 915984"/>
              <a:gd name="connsiteX18" fmla="*/ 7005651 w 9149171"/>
              <a:gd name="connsiteY18" fmla="*/ 915984 h 915984"/>
              <a:gd name="connsiteX19" fmla="*/ 6626614 w 9149171"/>
              <a:gd name="connsiteY19" fmla="*/ 915984 h 915984"/>
              <a:gd name="connsiteX20" fmla="*/ 5881610 w 9149171"/>
              <a:gd name="connsiteY20" fmla="*/ 915984 h 915984"/>
              <a:gd name="connsiteX21" fmla="*/ 5045114 w 9149171"/>
              <a:gd name="connsiteY21" fmla="*/ 915984 h 915984"/>
              <a:gd name="connsiteX22" fmla="*/ 4483094 w 9149171"/>
              <a:gd name="connsiteY22" fmla="*/ 915984 h 915984"/>
              <a:gd name="connsiteX23" fmla="*/ 3738090 w 9149171"/>
              <a:gd name="connsiteY23" fmla="*/ 915984 h 915984"/>
              <a:gd name="connsiteX24" fmla="*/ 3359053 w 9149171"/>
              <a:gd name="connsiteY24" fmla="*/ 915984 h 915984"/>
              <a:gd name="connsiteX25" fmla="*/ 2614049 w 9149171"/>
              <a:gd name="connsiteY25" fmla="*/ 915984 h 915984"/>
              <a:gd name="connsiteX26" fmla="*/ 1960537 w 9149171"/>
              <a:gd name="connsiteY26" fmla="*/ 915984 h 915984"/>
              <a:gd name="connsiteX27" fmla="*/ 1398516 w 9149171"/>
              <a:gd name="connsiteY27" fmla="*/ 915984 h 915984"/>
              <a:gd name="connsiteX28" fmla="*/ 927987 w 9149171"/>
              <a:gd name="connsiteY28" fmla="*/ 915984 h 915984"/>
              <a:gd name="connsiteX29" fmla="*/ 0 w 9149171"/>
              <a:gd name="connsiteY29" fmla="*/ 915984 h 915984"/>
              <a:gd name="connsiteX30" fmla="*/ 0 w 9149171"/>
              <a:gd name="connsiteY30" fmla="*/ 476312 h 915984"/>
              <a:gd name="connsiteX31" fmla="*/ 0 w 9149171"/>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1" h="915984" extrusionOk="0">
                <a:moveTo>
                  <a:pt x="0" y="0"/>
                </a:moveTo>
                <a:cubicBezTo>
                  <a:pt x="340229" y="-20309"/>
                  <a:pt x="574244" y="19432"/>
                  <a:pt x="836496" y="0"/>
                </a:cubicBezTo>
                <a:cubicBezTo>
                  <a:pt x="1098748" y="-19432"/>
                  <a:pt x="1290717" y="-25470"/>
                  <a:pt x="1581500" y="0"/>
                </a:cubicBezTo>
                <a:cubicBezTo>
                  <a:pt x="1872283" y="25470"/>
                  <a:pt x="2032902" y="-10466"/>
                  <a:pt x="2235012" y="0"/>
                </a:cubicBezTo>
                <a:cubicBezTo>
                  <a:pt x="2437122" y="10466"/>
                  <a:pt x="2608503" y="20060"/>
                  <a:pt x="2797032" y="0"/>
                </a:cubicBezTo>
                <a:cubicBezTo>
                  <a:pt x="2985561" y="-20060"/>
                  <a:pt x="3346235" y="37069"/>
                  <a:pt x="3542036" y="0"/>
                </a:cubicBezTo>
                <a:cubicBezTo>
                  <a:pt x="3737837" y="-37069"/>
                  <a:pt x="3881947" y="-14285"/>
                  <a:pt x="4012565" y="0"/>
                </a:cubicBezTo>
                <a:cubicBezTo>
                  <a:pt x="4143183" y="14285"/>
                  <a:pt x="4400266" y="10630"/>
                  <a:pt x="4757569" y="0"/>
                </a:cubicBezTo>
                <a:cubicBezTo>
                  <a:pt x="5114872" y="-10630"/>
                  <a:pt x="5069141" y="2312"/>
                  <a:pt x="5228098" y="0"/>
                </a:cubicBezTo>
                <a:cubicBezTo>
                  <a:pt x="5387055" y="-2312"/>
                  <a:pt x="5464796" y="-5985"/>
                  <a:pt x="5698627" y="0"/>
                </a:cubicBezTo>
                <a:cubicBezTo>
                  <a:pt x="5932458" y="5985"/>
                  <a:pt x="6168688" y="-21201"/>
                  <a:pt x="6535122" y="0"/>
                </a:cubicBezTo>
                <a:cubicBezTo>
                  <a:pt x="6901557" y="21201"/>
                  <a:pt x="7048274" y="2489"/>
                  <a:pt x="7188634" y="0"/>
                </a:cubicBezTo>
                <a:cubicBezTo>
                  <a:pt x="7328994" y="-2489"/>
                  <a:pt x="7681279" y="40002"/>
                  <a:pt x="8025130" y="0"/>
                </a:cubicBezTo>
                <a:cubicBezTo>
                  <a:pt x="8368981" y="-40002"/>
                  <a:pt x="8647101" y="23429"/>
                  <a:pt x="9149171" y="0"/>
                </a:cubicBezTo>
                <a:cubicBezTo>
                  <a:pt x="9130240" y="154337"/>
                  <a:pt x="9162678" y="347072"/>
                  <a:pt x="9149171" y="439672"/>
                </a:cubicBezTo>
                <a:cubicBezTo>
                  <a:pt x="9135664" y="532272"/>
                  <a:pt x="9133755" y="813372"/>
                  <a:pt x="9149171" y="915984"/>
                </a:cubicBezTo>
                <a:cubicBezTo>
                  <a:pt x="8860588" y="954611"/>
                  <a:pt x="8726443" y="927647"/>
                  <a:pt x="8312675" y="915984"/>
                </a:cubicBezTo>
                <a:cubicBezTo>
                  <a:pt x="7898907" y="904321"/>
                  <a:pt x="7850053" y="935230"/>
                  <a:pt x="7567671" y="915984"/>
                </a:cubicBezTo>
                <a:cubicBezTo>
                  <a:pt x="7285289" y="896738"/>
                  <a:pt x="7150105" y="935493"/>
                  <a:pt x="7005651" y="915984"/>
                </a:cubicBezTo>
                <a:cubicBezTo>
                  <a:pt x="6861197" y="896475"/>
                  <a:pt x="6751854" y="924914"/>
                  <a:pt x="6626614" y="915984"/>
                </a:cubicBezTo>
                <a:cubicBezTo>
                  <a:pt x="6501374" y="907054"/>
                  <a:pt x="6104996" y="936783"/>
                  <a:pt x="5881610" y="915984"/>
                </a:cubicBezTo>
                <a:cubicBezTo>
                  <a:pt x="5658224" y="895185"/>
                  <a:pt x="5277778" y="917696"/>
                  <a:pt x="5045114" y="915984"/>
                </a:cubicBezTo>
                <a:cubicBezTo>
                  <a:pt x="4812450" y="914272"/>
                  <a:pt x="4686163" y="898077"/>
                  <a:pt x="4483094" y="915984"/>
                </a:cubicBezTo>
                <a:cubicBezTo>
                  <a:pt x="4280025" y="933891"/>
                  <a:pt x="4022605" y="948352"/>
                  <a:pt x="3738090" y="915984"/>
                </a:cubicBezTo>
                <a:cubicBezTo>
                  <a:pt x="3453575" y="883616"/>
                  <a:pt x="3450598" y="931735"/>
                  <a:pt x="3359053" y="915984"/>
                </a:cubicBezTo>
                <a:cubicBezTo>
                  <a:pt x="3267508" y="900233"/>
                  <a:pt x="2878757" y="931196"/>
                  <a:pt x="2614049" y="915984"/>
                </a:cubicBezTo>
                <a:cubicBezTo>
                  <a:pt x="2349341" y="900772"/>
                  <a:pt x="2225555" y="910211"/>
                  <a:pt x="1960537" y="915984"/>
                </a:cubicBezTo>
                <a:cubicBezTo>
                  <a:pt x="1695519" y="921757"/>
                  <a:pt x="1571593" y="906102"/>
                  <a:pt x="1398516" y="915984"/>
                </a:cubicBezTo>
                <a:cubicBezTo>
                  <a:pt x="1225439" y="925866"/>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3"/>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solidFill>
                  <a:schemeClr val="tx1"/>
                </a:solidFill>
                <a:latin typeface="Quicksand" panose="020B0604020202020204"/>
                <a:cs typeface="Amatic SC" panose="00000500000000000000" pitchFamily="2" charset="-79"/>
              </a:rPr>
              <a:t>Lederne i stigende grad oplever at støtte op om </a:t>
            </a:r>
            <a:br>
              <a:rPr lang="da-DK" sz="1600" b="1" dirty="0">
                <a:solidFill>
                  <a:schemeClr val="tx1"/>
                </a:solidFill>
                <a:latin typeface="Quicksand" panose="020B0604020202020204"/>
                <a:cs typeface="Amatic SC" panose="00000500000000000000" pitchFamily="2" charset="-79"/>
              </a:rPr>
            </a:br>
            <a:r>
              <a:rPr lang="da-DK" sz="1600" b="1" dirty="0">
                <a:solidFill>
                  <a:schemeClr val="tx1"/>
                </a:solidFill>
                <a:latin typeface="Quicksand" panose="020B0604020202020204"/>
                <a:cs typeface="Amatic SC" panose="00000500000000000000" pitchFamily="2" charset="-79"/>
              </a:rPr>
              <a:t>og involvere sig i udvikling af læringsmiljøer </a:t>
            </a:r>
          </a:p>
        </p:txBody>
      </p:sp>
      <p:sp>
        <p:nvSpPr>
          <p:cNvPr id="33" name="TextBox 32">
            <a:extLst>
              <a:ext uri="{FF2B5EF4-FFF2-40B4-BE49-F238E27FC236}">
                <a16:creationId xmlns:a16="http://schemas.microsoft.com/office/drawing/2014/main" id="{9840AF1A-B8B8-C699-2240-4F1C066CBB4F}"/>
              </a:ext>
            </a:extLst>
          </p:cNvPr>
          <p:cNvSpPr txBox="1"/>
          <p:nvPr/>
        </p:nvSpPr>
        <p:spPr>
          <a:xfrm>
            <a:off x="1306269" y="2825618"/>
            <a:ext cx="878306" cy="369332"/>
          </a:xfrm>
          <a:prstGeom prst="rect">
            <a:avLst/>
          </a:prstGeom>
          <a:noFill/>
        </p:spPr>
        <p:txBody>
          <a:bodyPr wrap="square" lIns="0" tIns="0" rIns="0" bIns="0" rtlCol="0">
            <a:spAutoFit/>
          </a:bodyPr>
          <a:lstStyle/>
          <a:p>
            <a:pPr algn="ctr"/>
            <a:r>
              <a:rPr lang="da-DK" sz="2400" b="1" dirty="0">
                <a:latin typeface="Quicksand" panose="020B0604020202020204"/>
                <a:cs typeface="Amatic SC" panose="00000500000000000000" pitchFamily="2" charset="-79"/>
              </a:rPr>
              <a:t>1</a:t>
            </a:r>
            <a:endParaRPr lang="da-DK" sz="2000" b="1" dirty="0">
              <a:latin typeface="Quicksand" panose="020B0604020202020204"/>
              <a:cs typeface="Amatic SC" panose="00000500000000000000" pitchFamily="2" charset="-79"/>
            </a:endParaRPr>
          </a:p>
        </p:txBody>
      </p:sp>
      <p:sp>
        <p:nvSpPr>
          <p:cNvPr id="34" name="TextBox 33">
            <a:extLst>
              <a:ext uri="{FF2B5EF4-FFF2-40B4-BE49-F238E27FC236}">
                <a16:creationId xmlns:a16="http://schemas.microsoft.com/office/drawing/2014/main" id="{ECE452D0-51D2-5908-B869-A4330811097A}"/>
              </a:ext>
            </a:extLst>
          </p:cNvPr>
          <p:cNvSpPr txBox="1">
            <a:spLocks/>
          </p:cNvSpPr>
          <p:nvPr/>
        </p:nvSpPr>
        <p:spPr>
          <a:xfrm>
            <a:off x="1414324" y="3741602"/>
            <a:ext cx="9149171" cy="915984"/>
          </a:xfrm>
          <a:custGeom>
            <a:avLst/>
            <a:gdLst>
              <a:gd name="connsiteX0" fmla="*/ 0 w 9149171"/>
              <a:gd name="connsiteY0" fmla="*/ 0 h 915984"/>
              <a:gd name="connsiteX1" fmla="*/ 836496 w 9149171"/>
              <a:gd name="connsiteY1" fmla="*/ 0 h 915984"/>
              <a:gd name="connsiteX2" fmla="*/ 1581500 w 9149171"/>
              <a:gd name="connsiteY2" fmla="*/ 0 h 915984"/>
              <a:gd name="connsiteX3" fmla="*/ 2235012 w 9149171"/>
              <a:gd name="connsiteY3" fmla="*/ 0 h 915984"/>
              <a:gd name="connsiteX4" fmla="*/ 2797032 w 9149171"/>
              <a:gd name="connsiteY4" fmla="*/ 0 h 915984"/>
              <a:gd name="connsiteX5" fmla="*/ 3542036 w 9149171"/>
              <a:gd name="connsiteY5" fmla="*/ 0 h 915984"/>
              <a:gd name="connsiteX6" fmla="*/ 4012565 w 9149171"/>
              <a:gd name="connsiteY6" fmla="*/ 0 h 915984"/>
              <a:gd name="connsiteX7" fmla="*/ 4757569 w 9149171"/>
              <a:gd name="connsiteY7" fmla="*/ 0 h 915984"/>
              <a:gd name="connsiteX8" fmla="*/ 5228098 w 9149171"/>
              <a:gd name="connsiteY8" fmla="*/ 0 h 915984"/>
              <a:gd name="connsiteX9" fmla="*/ 5698627 w 9149171"/>
              <a:gd name="connsiteY9" fmla="*/ 0 h 915984"/>
              <a:gd name="connsiteX10" fmla="*/ 6535122 w 9149171"/>
              <a:gd name="connsiteY10" fmla="*/ 0 h 915984"/>
              <a:gd name="connsiteX11" fmla="*/ 7188634 w 9149171"/>
              <a:gd name="connsiteY11" fmla="*/ 0 h 915984"/>
              <a:gd name="connsiteX12" fmla="*/ 8025130 w 9149171"/>
              <a:gd name="connsiteY12" fmla="*/ 0 h 915984"/>
              <a:gd name="connsiteX13" fmla="*/ 9149171 w 9149171"/>
              <a:gd name="connsiteY13" fmla="*/ 0 h 915984"/>
              <a:gd name="connsiteX14" fmla="*/ 9149171 w 9149171"/>
              <a:gd name="connsiteY14" fmla="*/ 439672 h 915984"/>
              <a:gd name="connsiteX15" fmla="*/ 9149171 w 9149171"/>
              <a:gd name="connsiteY15" fmla="*/ 915984 h 915984"/>
              <a:gd name="connsiteX16" fmla="*/ 8312675 w 9149171"/>
              <a:gd name="connsiteY16" fmla="*/ 915984 h 915984"/>
              <a:gd name="connsiteX17" fmla="*/ 7567671 w 9149171"/>
              <a:gd name="connsiteY17" fmla="*/ 915984 h 915984"/>
              <a:gd name="connsiteX18" fmla="*/ 7005651 w 9149171"/>
              <a:gd name="connsiteY18" fmla="*/ 915984 h 915984"/>
              <a:gd name="connsiteX19" fmla="*/ 6626614 w 9149171"/>
              <a:gd name="connsiteY19" fmla="*/ 915984 h 915984"/>
              <a:gd name="connsiteX20" fmla="*/ 5881610 w 9149171"/>
              <a:gd name="connsiteY20" fmla="*/ 915984 h 915984"/>
              <a:gd name="connsiteX21" fmla="*/ 5045114 w 9149171"/>
              <a:gd name="connsiteY21" fmla="*/ 915984 h 915984"/>
              <a:gd name="connsiteX22" fmla="*/ 4483094 w 9149171"/>
              <a:gd name="connsiteY22" fmla="*/ 915984 h 915984"/>
              <a:gd name="connsiteX23" fmla="*/ 3738090 w 9149171"/>
              <a:gd name="connsiteY23" fmla="*/ 915984 h 915984"/>
              <a:gd name="connsiteX24" fmla="*/ 3359053 w 9149171"/>
              <a:gd name="connsiteY24" fmla="*/ 915984 h 915984"/>
              <a:gd name="connsiteX25" fmla="*/ 2614049 w 9149171"/>
              <a:gd name="connsiteY25" fmla="*/ 915984 h 915984"/>
              <a:gd name="connsiteX26" fmla="*/ 1960537 w 9149171"/>
              <a:gd name="connsiteY26" fmla="*/ 915984 h 915984"/>
              <a:gd name="connsiteX27" fmla="*/ 1398516 w 9149171"/>
              <a:gd name="connsiteY27" fmla="*/ 915984 h 915984"/>
              <a:gd name="connsiteX28" fmla="*/ 927987 w 9149171"/>
              <a:gd name="connsiteY28" fmla="*/ 915984 h 915984"/>
              <a:gd name="connsiteX29" fmla="*/ 0 w 9149171"/>
              <a:gd name="connsiteY29" fmla="*/ 915984 h 915984"/>
              <a:gd name="connsiteX30" fmla="*/ 0 w 9149171"/>
              <a:gd name="connsiteY30" fmla="*/ 476312 h 915984"/>
              <a:gd name="connsiteX31" fmla="*/ 0 w 9149171"/>
              <a:gd name="connsiteY31" fmla="*/ 0 h 91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9171" h="915984" extrusionOk="0">
                <a:moveTo>
                  <a:pt x="0" y="0"/>
                </a:moveTo>
                <a:cubicBezTo>
                  <a:pt x="340229" y="-20309"/>
                  <a:pt x="574244" y="19432"/>
                  <a:pt x="836496" y="0"/>
                </a:cubicBezTo>
                <a:cubicBezTo>
                  <a:pt x="1098748" y="-19432"/>
                  <a:pt x="1290717" y="-25470"/>
                  <a:pt x="1581500" y="0"/>
                </a:cubicBezTo>
                <a:cubicBezTo>
                  <a:pt x="1872283" y="25470"/>
                  <a:pt x="2032902" y="-10466"/>
                  <a:pt x="2235012" y="0"/>
                </a:cubicBezTo>
                <a:cubicBezTo>
                  <a:pt x="2437122" y="10466"/>
                  <a:pt x="2608503" y="20060"/>
                  <a:pt x="2797032" y="0"/>
                </a:cubicBezTo>
                <a:cubicBezTo>
                  <a:pt x="2985561" y="-20060"/>
                  <a:pt x="3346235" y="37069"/>
                  <a:pt x="3542036" y="0"/>
                </a:cubicBezTo>
                <a:cubicBezTo>
                  <a:pt x="3737837" y="-37069"/>
                  <a:pt x="3881947" y="-14285"/>
                  <a:pt x="4012565" y="0"/>
                </a:cubicBezTo>
                <a:cubicBezTo>
                  <a:pt x="4143183" y="14285"/>
                  <a:pt x="4400266" y="10630"/>
                  <a:pt x="4757569" y="0"/>
                </a:cubicBezTo>
                <a:cubicBezTo>
                  <a:pt x="5114872" y="-10630"/>
                  <a:pt x="5069141" y="2312"/>
                  <a:pt x="5228098" y="0"/>
                </a:cubicBezTo>
                <a:cubicBezTo>
                  <a:pt x="5387055" y="-2312"/>
                  <a:pt x="5464796" y="-5985"/>
                  <a:pt x="5698627" y="0"/>
                </a:cubicBezTo>
                <a:cubicBezTo>
                  <a:pt x="5932458" y="5985"/>
                  <a:pt x="6168688" y="-21201"/>
                  <a:pt x="6535122" y="0"/>
                </a:cubicBezTo>
                <a:cubicBezTo>
                  <a:pt x="6901557" y="21201"/>
                  <a:pt x="7048274" y="2489"/>
                  <a:pt x="7188634" y="0"/>
                </a:cubicBezTo>
                <a:cubicBezTo>
                  <a:pt x="7328994" y="-2489"/>
                  <a:pt x="7681279" y="40002"/>
                  <a:pt x="8025130" y="0"/>
                </a:cubicBezTo>
                <a:cubicBezTo>
                  <a:pt x="8368981" y="-40002"/>
                  <a:pt x="8647101" y="23429"/>
                  <a:pt x="9149171" y="0"/>
                </a:cubicBezTo>
                <a:cubicBezTo>
                  <a:pt x="9130240" y="154337"/>
                  <a:pt x="9162678" y="347072"/>
                  <a:pt x="9149171" y="439672"/>
                </a:cubicBezTo>
                <a:cubicBezTo>
                  <a:pt x="9135664" y="532272"/>
                  <a:pt x="9133755" y="813372"/>
                  <a:pt x="9149171" y="915984"/>
                </a:cubicBezTo>
                <a:cubicBezTo>
                  <a:pt x="8860588" y="954611"/>
                  <a:pt x="8726443" y="927647"/>
                  <a:pt x="8312675" y="915984"/>
                </a:cubicBezTo>
                <a:cubicBezTo>
                  <a:pt x="7898907" y="904321"/>
                  <a:pt x="7850053" y="935230"/>
                  <a:pt x="7567671" y="915984"/>
                </a:cubicBezTo>
                <a:cubicBezTo>
                  <a:pt x="7285289" y="896738"/>
                  <a:pt x="7150105" y="935493"/>
                  <a:pt x="7005651" y="915984"/>
                </a:cubicBezTo>
                <a:cubicBezTo>
                  <a:pt x="6861197" y="896475"/>
                  <a:pt x="6751854" y="924914"/>
                  <a:pt x="6626614" y="915984"/>
                </a:cubicBezTo>
                <a:cubicBezTo>
                  <a:pt x="6501374" y="907054"/>
                  <a:pt x="6104996" y="936783"/>
                  <a:pt x="5881610" y="915984"/>
                </a:cubicBezTo>
                <a:cubicBezTo>
                  <a:pt x="5658224" y="895185"/>
                  <a:pt x="5277778" y="917696"/>
                  <a:pt x="5045114" y="915984"/>
                </a:cubicBezTo>
                <a:cubicBezTo>
                  <a:pt x="4812450" y="914272"/>
                  <a:pt x="4686163" y="898077"/>
                  <a:pt x="4483094" y="915984"/>
                </a:cubicBezTo>
                <a:cubicBezTo>
                  <a:pt x="4280025" y="933891"/>
                  <a:pt x="4022605" y="948352"/>
                  <a:pt x="3738090" y="915984"/>
                </a:cubicBezTo>
                <a:cubicBezTo>
                  <a:pt x="3453575" y="883616"/>
                  <a:pt x="3450598" y="931735"/>
                  <a:pt x="3359053" y="915984"/>
                </a:cubicBezTo>
                <a:cubicBezTo>
                  <a:pt x="3267508" y="900233"/>
                  <a:pt x="2878757" y="931196"/>
                  <a:pt x="2614049" y="915984"/>
                </a:cubicBezTo>
                <a:cubicBezTo>
                  <a:pt x="2349341" y="900772"/>
                  <a:pt x="2225555" y="910211"/>
                  <a:pt x="1960537" y="915984"/>
                </a:cubicBezTo>
                <a:cubicBezTo>
                  <a:pt x="1695519" y="921757"/>
                  <a:pt x="1571593" y="906102"/>
                  <a:pt x="1398516" y="915984"/>
                </a:cubicBezTo>
                <a:cubicBezTo>
                  <a:pt x="1225439" y="925866"/>
                  <a:pt x="1024700" y="899881"/>
                  <a:pt x="927987" y="915984"/>
                </a:cubicBezTo>
                <a:cubicBezTo>
                  <a:pt x="831274" y="932087"/>
                  <a:pt x="209584" y="870400"/>
                  <a:pt x="0" y="915984"/>
                </a:cubicBezTo>
                <a:cubicBezTo>
                  <a:pt x="-11625" y="723549"/>
                  <a:pt x="-19283" y="584633"/>
                  <a:pt x="0" y="476312"/>
                </a:cubicBezTo>
                <a:cubicBezTo>
                  <a:pt x="19283" y="367991"/>
                  <a:pt x="-19169" y="135067"/>
                  <a:pt x="0" y="0"/>
                </a:cubicBezTo>
                <a:close/>
              </a:path>
            </a:pathLst>
          </a:custGeom>
          <a:noFill/>
          <a:ln w="28575">
            <a:solidFill>
              <a:schemeClr val="accent3"/>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solidFill>
                  <a:schemeClr val="tx1"/>
                </a:solidFill>
                <a:latin typeface="Quicksand" panose="020B0604020202020204"/>
                <a:cs typeface="Amatic SC" panose="00000500000000000000" pitchFamily="2" charset="-79"/>
              </a:rPr>
              <a:t>Organiseringen på skolerne har betydning for, </a:t>
            </a:r>
            <a:br>
              <a:rPr lang="da-DK" sz="1600" b="1" dirty="0">
                <a:solidFill>
                  <a:schemeClr val="tx1"/>
                </a:solidFill>
                <a:latin typeface="Quicksand" panose="020B0604020202020204"/>
                <a:cs typeface="Amatic SC" panose="00000500000000000000" pitchFamily="2" charset="-79"/>
              </a:rPr>
            </a:br>
            <a:r>
              <a:rPr lang="da-DK" sz="1600" b="1" dirty="0">
                <a:solidFill>
                  <a:schemeClr val="tx1"/>
                </a:solidFill>
                <a:latin typeface="Quicksand" panose="020B0604020202020204"/>
                <a:cs typeface="Amatic SC" panose="00000500000000000000" pitchFamily="2" charset="-79"/>
              </a:rPr>
              <a:t>om teams lykkes med at skabe forandringer i læringsmiljøet </a:t>
            </a:r>
          </a:p>
        </p:txBody>
      </p:sp>
      <p:sp>
        <p:nvSpPr>
          <p:cNvPr id="35" name="TextBox 34">
            <a:extLst>
              <a:ext uri="{FF2B5EF4-FFF2-40B4-BE49-F238E27FC236}">
                <a16:creationId xmlns:a16="http://schemas.microsoft.com/office/drawing/2014/main" id="{9326538A-3B26-836F-C128-6760F59D8119}"/>
              </a:ext>
            </a:extLst>
          </p:cNvPr>
          <p:cNvSpPr txBox="1"/>
          <p:nvPr/>
        </p:nvSpPr>
        <p:spPr>
          <a:xfrm>
            <a:off x="1325319" y="4014928"/>
            <a:ext cx="878306" cy="369332"/>
          </a:xfrm>
          <a:prstGeom prst="rect">
            <a:avLst/>
          </a:prstGeom>
          <a:noFill/>
        </p:spPr>
        <p:txBody>
          <a:bodyPr wrap="square" lIns="0" tIns="0" rIns="0" bIns="0" rtlCol="0">
            <a:spAutoFit/>
          </a:bodyPr>
          <a:lstStyle/>
          <a:p>
            <a:pPr algn="ctr"/>
            <a:r>
              <a:rPr lang="da-DK" sz="2400" b="1">
                <a:latin typeface="Quicksand" panose="020B0604020202020204"/>
                <a:cs typeface="Amatic SC" panose="00000500000000000000" pitchFamily="2" charset="-79"/>
              </a:rPr>
              <a:t>2</a:t>
            </a:r>
          </a:p>
        </p:txBody>
      </p:sp>
      <p:sp>
        <p:nvSpPr>
          <p:cNvPr id="2" name="Google Shape;846;p29">
            <a:extLst>
              <a:ext uri="{FF2B5EF4-FFF2-40B4-BE49-F238E27FC236}">
                <a16:creationId xmlns:a16="http://schemas.microsoft.com/office/drawing/2014/main" id="{AFF33D4F-CF7F-F3CB-58E9-BD5FDF464994}"/>
              </a:ext>
            </a:extLst>
          </p:cNvPr>
          <p:cNvSpPr/>
          <p:nvPr/>
        </p:nvSpPr>
        <p:spPr>
          <a:xfrm>
            <a:off x="11626143" y="335051"/>
            <a:ext cx="565857" cy="1012245"/>
          </a:xfrm>
          <a:prstGeom prst="rect">
            <a:avLst/>
          </a:prstGeom>
          <a:solidFill>
            <a:schemeClr val="accent3"/>
          </a:solidFill>
          <a:ln>
            <a:noFill/>
          </a:ln>
        </p:spPr>
        <p:txBody>
          <a:bodyPr spcFirstLastPara="1" wrap="square" lIns="396000" tIns="91425" rIns="91425" bIns="91425" anchor="ctr" anchorCtr="0">
            <a:noAutofit/>
          </a:bodyPr>
          <a:lstStyle/>
          <a:p>
            <a:pPr marL="0" lvl="0" indent="0">
              <a:spcBef>
                <a:spcPts val="0"/>
              </a:spcBef>
              <a:spcAft>
                <a:spcPts val="0"/>
              </a:spcAft>
              <a:buNone/>
            </a:pPr>
            <a:endParaRPr lang="da-DK" sz="3600">
              <a:latin typeface="Amatic SC"/>
              <a:ea typeface="Amatic SC"/>
              <a:cs typeface="Amatic SC"/>
              <a:sym typeface="Amatic SC"/>
            </a:endParaRPr>
          </a:p>
        </p:txBody>
      </p:sp>
      <p:sp>
        <p:nvSpPr>
          <p:cNvPr id="7" name="TextBox 2">
            <a:extLst>
              <a:ext uri="{FF2B5EF4-FFF2-40B4-BE49-F238E27FC236}">
                <a16:creationId xmlns:a16="http://schemas.microsoft.com/office/drawing/2014/main" id="{0C9384AB-2DFB-D790-1EAB-45CB1ECAB30A}"/>
              </a:ext>
            </a:extLst>
          </p:cNvPr>
          <p:cNvSpPr txBox="1"/>
          <p:nvPr/>
        </p:nvSpPr>
        <p:spPr>
          <a:xfrm>
            <a:off x="1414325" y="1616029"/>
            <a:ext cx="9149171" cy="553998"/>
          </a:xfrm>
          <a:prstGeom prst="rect">
            <a:avLst/>
          </a:prstGeom>
          <a:noFill/>
        </p:spPr>
        <p:txBody>
          <a:bodyPr wrap="square">
            <a:spAutoFit/>
          </a:bodyPr>
          <a:lstStyle/>
          <a:p>
            <a:pPr lvl="0" algn="ctr">
              <a:spcBef>
                <a:spcPts val="0"/>
              </a:spcBef>
              <a:spcAft>
                <a:spcPts val="0"/>
              </a:spcAft>
            </a:pPr>
            <a:r>
              <a:rPr lang="da-DK" sz="3000" b="1" dirty="0">
                <a:latin typeface="Amatic SC"/>
                <a:cs typeface="Amatic SC"/>
                <a:sym typeface="Quicksand"/>
              </a:rPr>
              <a:t>Evalueringen viser, at:</a:t>
            </a:r>
            <a:endParaRPr lang="da-DK" sz="3000" b="1" dirty="0">
              <a:latin typeface="Quicksand"/>
              <a:ea typeface="Quicksand"/>
              <a:cs typeface="Quicksand"/>
              <a:sym typeface="Quicksand"/>
            </a:endParaRPr>
          </a:p>
        </p:txBody>
      </p:sp>
    </p:spTree>
    <p:extLst>
      <p:ext uri="{BB962C8B-B14F-4D97-AF65-F5344CB8AC3E}">
        <p14:creationId xmlns:p14="http://schemas.microsoft.com/office/powerpoint/2010/main" val="343713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9CA9FF-A7C4-BBBA-B976-CEC71C9FD6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939CA9FF-A7C4-BBBA-B976-CEC71C9FD6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A3FD9DB-99DB-A414-2D6F-511BDF58FD5C}"/>
              </a:ext>
            </a:extLst>
          </p:cNvPr>
          <p:cNvSpPr txBox="1"/>
          <p:nvPr/>
        </p:nvSpPr>
        <p:spPr>
          <a:xfrm>
            <a:off x="3799658" y="2676391"/>
            <a:ext cx="5448846" cy="2831544"/>
          </a:xfrm>
          <a:prstGeom prst="rect">
            <a:avLst/>
          </a:prstGeom>
          <a:noFill/>
        </p:spPr>
        <p:txBody>
          <a:bodyPr wrap="square" lIns="0" tIns="0" rIns="0" bIns="0" rtlCol="0">
            <a:spAutoFit/>
          </a:bodyPr>
          <a:lstStyle/>
          <a:p>
            <a:r>
              <a:rPr lang="da-DK" sz="2000" b="1" dirty="0">
                <a:solidFill>
                  <a:schemeClr val="accent3"/>
                </a:solidFill>
                <a:latin typeface="Quicksand" panose="020B0604020202020204" charset="0"/>
                <a:cs typeface="Quicksand" panose="020B0604020202020204" charset="0"/>
              </a:rPr>
              <a:t>I forhold til aktionslæring har vi prioriteret, at lederen sidder med. Det er mange ledelsestimer, men man får det ind under huden, så det er godt givet ud. Man sætter også sig selv i spil. Jeg vil gerne være en god rollemodel og selv forsøge</a:t>
            </a:r>
          </a:p>
          <a:p>
            <a:r>
              <a:rPr lang="da-DK" sz="2000" b="1" dirty="0">
                <a:solidFill>
                  <a:schemeClr val="accent3"/>
                </a:solidFill>
                <a:latin typeface="Quicksand" panose="020B0604020202020204" charset="0"/>
                <a:cs typeface="Quicksand" panose="020B0604020202020204" charset="0"/>
              </a:rPr>
              <a:t>mig frem. Det gør også, at opgaven ikke bliver </a:t>
            </a:r>
            <a:br>
              <a:rPr lang="da-DK" sz="2000" b="1" dirty="0">
                <a:solidFill>
                  <a:schemeClr val="accent3"/>
                </a:solidFill>
                <a:latin typeface="Quicksand" panose="020B0604020202020204" charset="0"/>
                <a:cs typeface="Quicksand" panose="020B0604020202020204" charset="0"/>
              </a:rPr>
            </a:br>
            <a:r>
              <a:rPr lang="da-DK" sz="2000" b="1" dirty="0">
                <a:solidFill>
                  <a:schemeClr val="accent3"/>
                </a:solidFill>
                <a:latin typeface="Quicksand" panose="020B0604020202020204" charset="0"/>
                <a:cs typeface="Quicksand" panose="020B0604020202020204" charset="0"/>
              </a:rPr>
              <a:t>farlig for dem [personalet].</a:t>
            </a:r>
          </a:p>
          <a:p>
            <a:r>
              <a:rPr lang="da-DK" sz="2400" b="1" dirty="0">
                <a:solidFill>
                  <a:schemeClr val="accent3"/>
                </a:solidFill>
                <a:latin typeface="Quicksand" panose="020B0604020202020204" charset="0"/>
                <a:cs typeface="Quicksand" panose="020B0604020202020204" charset="0"/>
              </a:rPr>
              <a:t> </a:t>
            </a:r>
          </a:p>
          <a:p>
            <a:r>
              <a:rPr lang="da-DK" sz="2000" i="1" dirty="0">
                <a:solidFill>
                  <a:schemeClr val="accent3"/>
                </a:solidFill>
                <a:latin typeface="Quicksand" panose="020B0604020202020204" charset="0"/>
                <a:cs typeface="Quicksand" panose="020B0604020202020204" charset="0"/>
              </a:rPr>
              <a:t>Leder</a:t>
            </a:r>
          </a:p>
        </p:txBody>
      </p:sp>
      <p:pic>
        <p:nvPicPr>
          <p:cNvPr id="6" name="Graphic 5" descr="Open quotation mark with solid fill">
            <a:extLst>
              <a:ext uri="{FF2B5EF4-FFF2-40B4-BE49-F238E27FC236}">
                <a16:creationId xmlns:a16="http://schemas.microsoft.com/office/drawing/2014/main" id="{C16DA224-2CD0-E46B-63A7-99D2E0ACAC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74126" y="1421170"/>
            <a:ext cx="1255221" cy="1255221"/>
          </a:xfrm>
          <a:prstGeom prst="rect">
            <a:avLst/>
          </a:prstGeom>
        </p:spPr>
      </p:pic>
    </p:spTree>
    <p:extLst>
      <p:ext uri="{BB962C8B-B14F-4D97-AF65-F5344CB8AC3E}">
        <p14:creationId xmlns:p14="http://schemas.microsoft.com/office/powerpoint/2010/main" val="90772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da-DK" sz="700" b="0" i="0" u="none" strike="noStrike" kern="1200" cap="none" spc="0" normalizeH="0" baseline="0" noProof="0" smtClean="0">
                <a:ln>
                  <a:noFill/>
                </a:ln>
                <a:solidFill>
                  <a:srgbClr val="7085AA"/>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700" b="0" i="0" u="none" strike="noStrike" kern="1200" cap="none" spc="0" normalizeH="0" baseline="0" noProof="0">
              <a:ln>
                <a:noFill/>
              </a:ln>
              <a:solidFill>
                <a:srgbClr val="7085AA"/>
              </a:solidFill>
              <a:effectLst/>
              <a:uLnTx/>
              <a:uFillTx/>
              <a:latin typeface="Verdana"/>
              <a:ea typeface="+mn-ea"/>
              <a:cs typeface="+mn-cs"/>
            </a:endParaRPr>
          </a:p>
        </p:txBody>
      </p:sp>
      <p:sp>
        <p:nvSpPr>
          <p:cNvPr id="2" name="Slide Number Placeholder 3">
            <a:extLst>
              <a:ext uri="{FF2B5EF4-FFF2-40B4-BE49-F238E27FC236}">
                <a16:creationId xmlns:a16="http://schemas.microsoft.com/office/drawing/2014/main" id="{ED641A61-E366-695E-1407-D39F7C4A0DF4}"/>
              </a:ext>
            </a:extLst>
          </p:cNvPr>
          <p:cNvSpPr txBox="1">
            <a:spLocks/>
          </p:cNvSpPr>
          <p:nvPr/>
        </p:nvSpPr>
        <p:spPr>
          <a:xfrm>
            <a:off x="11206800" y="5242183"/>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srgbClr val="7085AA"/>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2324759E-015A-7FA1-AC61-125833CE0294}"/>
              </a:ext>
            </a:extLst>
          </p:cNvPr>
          <p:cNvSpPr/>
          <p:nvPr/>
        </p:nvSpPr>
        <p:spPr>
          <a:xfrm>
            <a:off x="6525730" y="1724400"/>
            <a:ext cx="5065200" cy="460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273F68"/>
                </a:solidFill>
                <a:effectLst/>
                <a:uLnTx/>
                <a:uFillTx/>
                <a:latin typeface="Amatic SC" panose="00000500000000000000" pitchFamily="2" charset="-79"/>
                <a:ea typeface="+mn-ea"/>
                <a:cs typeface="Amatic SC" panose="00000500000000000000" pitchFamily="2" charset="-79"/>
              </a:rPr>
              <a:t>Fremadrettet kan det styrke praksis, at…</a:t>
            </a:r>
          </a:p>
        </p:txBody>
      </p:sp>
      <p:sp>
        <p:nvSpPr>
          <p:cNvPr id="8" name="Rectangle 7">
            <a:extLst>
              <a:ext uri="{FF2B5EF4-FFF2-40B4-BE49-F238E27FC236}">
                <a16:creationId xmlns:a16="http://schemas.microsoft.com/office/drawing/2014/main" id="{D85789E7-D242-334D-9C18-2E6F3AC43279}"/>
              </a:ext>
            </a:extLst>
          </p:cNvPr>
          <p:cNvSpPr/>
          <p:nvPr/>
        </p:nvSpPr>
        <p:spPr>
          <a:xfrm>
            <a:off x="6525730" y="2184184"/>
            <a:ext cx="5065906" cy="33479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går i dialog med pædagogiske personale om,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hvordan de kan lede tæt på praksis </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på en nærværende og faciliterende måde. </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er rollemodel med egne prøvehandlinger og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sætter sig selv i spil </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i arbejdet med prøvehandlinger. </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prioriterer at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deltage i aktionslæring </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for på den måde at få et bedre indblik i udviklingsprocessen på skolen.</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skaber rammerne for, at alt pædagogisk personale kan opbygge ny viden og have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fælles</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dialoger</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med ledelsen om, hvordan viden kan omsættes i praksis. </a:t>
            </a:r>
            <a:endParaRPr lang="da-DK" sz="1400"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p:txBody>
      </p:sp>
      <p:sp>
        <p:nvSpPr>
          <p:cNvPr id="14" name="Google Shape;847;p29">
            <a:extLst>
              <a:ext uri="{FF2B5EF4-FFF2-40B4-BE49-F238E27FC236}">
                <a16:creationId xmlns:a16="http://schemas.microsoft.com/office/drawing/2014/main" id="{DE10ED59-7590-9F3C-1E67-C22B931F997B}"/>
              </a:ext>
            </a:extLst>
          </p:cNvPr>
          <p:cNvSpPr txBox="1"/>
          <p:nvPr/>
        </p:nvSpPr>
        <p:spPr>
          <a:xfrm>
            <a:off x="932401" y="2296800"/>
            <a:ext cx="4588834" cy="3626799"/>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da-DK" sz="1600" i="0" u="none" strike="noStrike" kern="1200" cap="none" spc="0" normalizeH="0" baseline="0" noProof="0" dirty="0">
                <a:ln>
                  <a:noFill/>
                </a:ln>
                <a:solidFill>
                  <a:srgbClr val="273F68"/>
                </a:solidFill>
                <a:effectLst/>
                <a:uLnTx/>
                <a:uFillTx/>
                <a:latin typeface="Quicksand" panose="020B0604020202020204"/>
                <a:ea typeface="Quicksand" panose="020B0604020202020204"/>
                <a:cs typeface="Quicksand" panose="020B0604020202020204"/>
                <a:sym typeface="Quicksand"/>
              </a:rPr>
              <a:t>Flere ledere er enige i, at de </a:t>
            </a:r>
            <a:r>
              <a:rPr kumimoji="0" lang="da-DK" sz="1600" b="1" i="0" u="none" strike="noStrike" kern="1200" cap="none" spc="0" normalizeH="0" baseline="0" noProof="0" dirty="0">
                <a:ln>
                  <a:noFill/>
                </a:ln>
                <a:solidFill>
                  <a:srgbClr val="273F68"/>
                </a:solidFill>
                <a:effectLst/>
                <a:uLnTx/>
                <a:uFillTx/>
                <a:latin typeface="Quicksand" panose="020B0604020202020204"/>
                <a:ea typeface="Quicksand" panose="020B0604020202020204"/>
                <a:cs typeface="Quicksand" panose="020B0604020202020204"/>
                <a:sym typeface="Quicksand"/>
              </a:rPr>
              <a:t>interesserer sig for og følger op på </a:t>
            </a:r>
            <a:r>
              <a:rPr kumimoji="0" lang="da-DK" sz="1600" i="0" u="none" strike="noStrike" kern="1200" cap="none" spc="0" normalizeH="0" baseline="0" noProof="0" dirty="0">
                <a:ln>
                  <a:noFill/>
                </a:ln>
                <a:solidFill>
                  <a:srgbClr val="273F68"/>
                </a:solidFill>
                <a:effectLst/>
                <a:uLnTx/>
                <a:uFillTx/>
                <a:latin typeface="Quicksand" panose="020B0604020202020204"/>
                <a:ea typeface="Quicksand" panose="020B0604020202020204"/>
                <a:cs typeface="Quicksand" panose="020B0604020202020204"/>
                <a:sym typeface="Quicksand"/>
              </a:rPr>
              <a:t>det arbejde, der sker i teamene.</a:t>
            </a:r>
          </a:p>
          <a:p>
            <a:pPr marR="0" lvl="0" algn="l" defTabSz="914400" rtl="0" eaLnBrk="1" fontAlgn="auto" latinLnBrk="0" hangingPunct="1">
              <a:lnSpc>
                <a:spcPct val="100000"/>
              </a:lnSpc>
              <a:spcBef>
                <a:spcPts val="0"/>
              </a:spcBef>
              <a:spcAft>
                <a:spcPts val="0"/>
              </a:spcAft>
              <a:buClrTx/>
              <a:buSzTx/>
              <a:tabLst/>
              <a:defRPr/>
            </a:pPr>
            <a:endParaRPr lang="da-DK" sz="1600" b="0" dirty="0">
              <a:solidFill>
                <a:srgbClr val="273F68"/>
              </a:solidFill>
              <a:latin typeface="Quicksand" panose="020B0604020202020204"/>
              <a:ea typeface="Quicksand" panose="020B0604020202020204"/>
              <a:cs typeface="Quicksand" panose="020B0604020202020204"/>
              <a:sym typeface="Quicksand"/>
            </a:endParaRPr>
          </a:p>
          <a:p>
            <a:pPr marR="0" lvl="0" algn="l" defTabSz="914400" rtl="0" eaLnBrk="1" fontAlgn="auto" latinLnBrk="0" hangingPunct="1">
              <a:lnSpc>
                <a:spcPct val="100000"/>
              </a:lnSpc>
              <a:spcBef>
                <a:spcPts val="0"/>
              </a:spcBef>
              <a:spcAft>
                <a:spcPts val="0"/>
              </a:spcAft>
              <a:buClrTx/>
              <a:buSzTx/>
              <a:tabLst/>
              <a:defRPr/>
            </a:pPr>
            <a:r>
              <a:rPr kumimoji="0" lang="da-DK" sz="1600" b="0" i="0" u="none" strike="noStrike" kern="1200" cap="none" spc="0" normalizeH="0" baseline="0" noProof="0" dirty="0">
                <a:ln>
                  <a:noFill/>
                </a:ln>
                <a:solidFill>
                  <a:srgbClr val="273F68"/>
                </a:solidFill>
                <a:effectLst/>
                <a:uLnTx/>
                <a:uFillTx/>
                <a:latin typeface="Quicksand"/>
                <a:ea typeface="Quicksand"/>
                <a:cs typeface="Quicksand"/>
                <a:sym typeface="Quicksand"/>
              </a:rPr>
              <a:t>Der er dog stadig stor variation i, </a:t>
            </a:r>
            <a:r>
              <a:rPr kumimoji="0" lang="da-DK" sz="1600" b="1" i="0" u="none" strike="noStrike" kern="1200" cap="none" spc="0" normalizeH="0" baseline="0" noProof="0" dirty="0">
                <a:ln>
                  <a:noFill/>
                </a:ln>
                <a:solidFill>
                  <a:srgbClr val="273F68"/>
                </a:solidFill>
                <a:effectLst/>
                <a:uLnTx/>
                <a:uFillTx/>
                <a:latin typeface="Quicksand"/>
                <a:ea typeface="Quicksand"/>
                <a:cs typeface="Quicksand"/>
                <a:sym typeface="Quicksand"/>
              </a:rPr>
              <a:t>hvor tæt lederne er på praksis.</a:t>
            </a:r>
          </a:p>
          <a:p>
            <a:pPr marR="0" lvl="0" algn="l" defTabSz="914400" rtl="0" eaLnBrk="1" fontAlgn="auto" latinLnBrk="0" hangingPunct="1">
              <a:lnSpc>
                <a:spcPct val="100000"/>
              </a:lnSpc>
              <a:spcBef>
                <a:spcPts val="0"/>
              </a:spcBef>
              <a:spcAft>
                <a:spcPts val="0"/>
              </a:spcAft>
              <a:buClrTx/>
              <a:buSzTx/>
              <a:tabLst/>
              <a:defRPr/>
            </a:pPr>
            <a:endParaRPr kumimoji="0" lang="da-DK" sz="1600" b="1" i="0" u="none" strike="noStrike" kern="1200" cap="none" spc="0" normalizeH="0" baseline="0" noProof="0" dirty="0">
              <a:ln>
                <a:noFill/>
              </a:ln>
              <a:solidFill>
                <a:srgbClr val="273F68"/>
              </a:solidFill>
              <a:effectLst/>
              <a:uLnTx/>
              <a:uFillTx/>
              <a:latin typeface="Quicksand"/>
              <a:ea typeface="Quicksand"/>
              <a:cs typeface="Quicksand"/>
              <a:sym typeface="Quicksand"/>
            </a:endParaRPr>
          </a:p>
          <a:p>
            <a:pPr marR="0" lvl="0" algn="l" defTabSz="914400" rtl="0" eaLnBrk="1" fontAlgn="auto" latinLnBrk="0" hangingPunct="1">
              <a:lnSpc>
                <a:spcPct val="100000"/>
              </a:lnSpc>
              <a:spcBef>
                <a:spcPts val="0"/>
              </a:spcBef>
              <a:spcAft>
                <a:spcPts val="0"/>
              </a:spcAft>
              <a:buClrTx/>
              <a:buSzTx/>
              <a:tabLst/>
              <a:defRPr/>
            </a:pPr>
            <a:r>
              <a:rPr kumimoji="0" lang="da-DK" sz="1600" b="0" i="0" u="none" strike="noStrike" kern="1200" cap="none" spc="0" normalizeH="0" baseline="0" noProof="0" dirty="0">
                <a:ln>
                  <a:noFill/>
                </a:ln>
                <a:solidFill>
                  <a:srgbClr val="273F68"/>
                </a:solidFill>
                <a:effectLst/>
                <a:uLnTx/>
                <a:uFillTx/>
                <a:latin typeface="Quicksand"/>
                <a:ea typeface="Quicksand"/>
                <a:cs typeface="Quicksand"/>
                <a:sym typeface="Quicksand"/>
              </a:rPr>
              <a:t>Ledere og pædagogisk personale </a:t>
            </a:r>
            <a:r>
              <a:rPr kumimoji="0" lang="da-DK" sz="1600" b="1" i="0" u="none" strike="noStrike" kern="1200" cap="none" spc="0" normalizeH="0" baseline="0" noProof="0" dirty="0">
                <a:ln>
                  <a:noFill/>
                </a:ln>
                <a:solidFill>
                  <a:srgbClr val="273F68"/>
                </a:solidFill>
                <a:effectLst/>
                <a:uLnTx/>
                <a:uFillTx/>
                <a:latin typeface="Quicksand"/>
                <a:ea typeface="Quicksand"/>
                <a:cs typeface="Quicksand"/>
                <a:sym typeface="Quicksand"/>
              </a:rPr>
              <a:t>oplever også forsat ledelsesunderstøttelsen meget forskelligt.</a:t>
            </a:r>
          </a:p>
          <a:p>
            <a:pPr marL="0" marR="0" lvl="0" indent="0" algn="l" defTabSz="914400" rtl="0" eaLnBrk="1" fontAlgn="auto" latinLnBrk="0" hangingPunct="1">
              <a:lnSpc>
                <a:spcPct val="100000"/>
              </a:lnSpc>
              <a:spcBef>
                <a:spcPts val="0"/>
              </a:spcBef>
              <a:spcAft>
                <a:spcPts val="0"/>
              </a:spcAft>
              <a:buClrTx/>
              <a:buSzTx/>
              <a:tabLst/>
              <a:defRPr/>
            </a:pPr>
            <a:endParaRPr kumimoji="0" lang="da-DK" sz="500" b="1" i="0" u="none" strike="noStrike" kern="1200" cap="none" spc="0" normalizeH="0" baseline="0" noProof="0" dirty="0">
              <a:ln>
                <a:noFill/>
              </a:ln>
              <a:solidFill>
                <a:srgbClr val="273F68"/>
              </a:solidFill>
              <a:effectLst/>
              <a:uLnTx/>
              <a:uFillTx/>
              <a:latin typeface="Quicksand"/>
              <a:ea typeface="Quicksand"/>
              <a:cs typeface="Quicksand"/>
              <a:sym typeface="Quicksand"/>
            </a:endParaRPr>
          </a:p>
          <a:p>
            <a:pPr marL="0" marR="0" lvl="0" indent="0" algn="l" defTabSz="914400" rtl="0" eaLnBrk="1" fontAlgn="auto" latinLnBrk="0" hangingPunct="1">
              <a:lnSpc>
                <a:spcPct val="100000"/>
              </a:lnSpc>
              <a:spcBef>
                <a:spcPts val="0"/>
              </a:spcBef>
              <a:spcAft>
                <a:spcPts val="0"/>
              </a:spcAft>
              <a:buClrTx/>
              <a:buSzTx/>
              <a:tabLst/>
              <a:defRPr/>
            </a:pPr>
            <a:endParaRPr kumimoji="0" lang="da-DK" sz="1600" b="1" i="0" u="none" strike="noStrike" kern="1200" cap="none" spc="0" normalizeH="0" baseline="0" noProof="0" dirty="0">
              <a:ln>
                <a:noFill/>
              </a:ln>
              <a:solidFill>
                <a:srgbClr val="273F68"/>
              </a:solidFill>
              <a:effectLst/>
              <a:uLnTx/>
              <a:uFillTx/>
              <a:latin typeface="Quicksand"/>
              <a:ea typeface="Quicksand"/>
              <a:cs typeface="Quicksand"/>
              <a:sym typeface="Quicksand"/>
            </a:endParaRPr>
          </a:p>
        </p:txBody>
      </p:sp>
      <p:sp>
        <p:nvSpPr>
          <p:cNvPr id="10" name="Google Shape;846;p29">
            <a:extLst>
              <a:ext uri="{FF2B5EF4-FFF2-40B4-BE49-F238E27FC236}">
                <a16:creationId xmlns:a16="http://schemas.microsoft.com/office/drawing/2014/main" id="{50228FE9-2C29-4994-F9DB-F65B9358102D}"/>
              </a:ext>
            </a:extLst>
          </p:cNvPr>
          <p:cNvSpPr/>
          <p:nvPr/>
        </p:nvSpPr>
        <p:spPr>
          <a:xfrm>
            <a:off x="-1" y="347862"/>
            <a:ext cx="901244" cy="1019120"/>
          </a:xfrm>
          <a:prstGeom prst="homePlate">
            <a:avLst>
              <a:gd name="adj" fmla="val 50000"/>
            </a:avLst>
          </a:prstGeom>
          <a:solidFill>
            <a:schemeClr val="accent3"/>
          </a:solidFill>
          <a:ln>
            <a:noFill/>
          </a:ln>
        </p:spPr>
        <p:txBody>
          <a:bodyPr spcFirstLastPara="1" wrap="square" lIns="39600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6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1" y="347492"/>
            <a:ext cx="12192000" cy="101912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FFFFFF"/>
                </a:solidFill>
                <a:effectLst/>
                <a:uLnTx/>
                <a:uFillTx/>
                <a:latin typeface="Amatic SC"/>
                <a:ea typeface="Amatic SC"/>
                <a:cs typeface="Amatic SC"/>
                <a:sym typeface="Amatic SC"/>
              </a:rPr>
              <a:t>Lederne oplever i stigende grad at støtte op om og involvere sig</a:t>
            </a:r>
            <a:br>
              <a:rPr kumimoji="0" lang="da-DK" sz="3200" b="1" i="0" u="none" strike="noStrike" kern="1200" cap="none" spc="0" normalizeH="0" baseline="0" noProof="0" dirty="0">
                <a:ln>
                  <a:noFill/>
                </a:ln>
                <a:solidFill>
                  <a:srgbClr val="FFFFFF"/>
                </a:solidFill>
                <a:effectLst/>
                <a:uLnTx/>
                <a:uFillTx/>
                <a:latin typeface="Amatic SC"/>
                <a:ea typeface="Amatic SC"/>
                <a:cs typeface="Amatic SC"/>
                <a:sym typeface="Amatic SC"/>
              </a:rPr>
            </a:br>
            <a:r>
              <a:rPr kumimoji="0" lang="da-DK" sz="3200" b="1" i="0" u="none" strike="noStrike" kern="1200" cap="none" spc="0" normalizeH="0" baseline="0" noProof="0" dirty="0">
                <a:ln>
                  <a:noFill/>
                </a:ln>
                <a:solidFill>
                  <a:srgbClr val="FFFFFF"/>
                </a:solidFill>
                <a:effectLst/>
                <a:uLnTx/>
                <a:uFillTx/>
                <a:latin typeface="Amatic SC"/>
                <a:ea typeface="Amatic SC"/>
                <a:cs typeface="Amatic SC"/>
                <a:sym typeface="Amatic SC"/>
              </a:rPr>
              <a:t>i udviklingen af læringsmiljøer </a:t>
            </a: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6" name="Google Shape;843;p29">
            <a:extLst>
              <a:ext uri="{FF2B5EF4-FFF2-40B4-BE49-F238E27FC236}">
                <a16:creationId xmlns:a16="http://schemas.microsoft.com/office/drawing/2014/main" id="{DE4068FB-1745-9AA5-9935-0DC296F34596}"/>
              </a:ext>
            </a:extLst>
          </p:cNvPr>
          <p:cNvSpPr/>
          <p:nvPr/>
        </p:nvSpPr>
        <p:spPr>
          <a:xfrm>
            <a:off x="11033835" y="347677"/>
            <a:ext cx="1067334" cy="101912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3" name="Google Shape;1217;p48">
            <a:extLst>
              <a:ext uri="{FF2B5EF4-FFF2-40B4-BE49-F238E27FC236}">
                <a16:creationId xmlns:a16="http://schemas.microsoft.com/office/drawing/2014/main" id="{31C4DCAB-FE21-D9F3-3B3F-DC4762213075}"/>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73F68"/>
              </a:solidFill>
              <a:effectLst/>
              <a:uLnTx/>
              <a:uFillTx/>
              <a:latin typeface="Verdana"/>
              <a:ea typeface="+mn-ea"/>
              <a:cs typeface="+mn-cs"/>
            </a:endParaRPr>
          </a:p>
        </p:txBody>
      </p:sp>
      <p:sp>
        <p:nvSpPr>
          <p:cNvPr id="3" name="TextBox 2">
            <a:extLst>
              <a:ext uri="{FF2B5EF4-FFF2-40B4-BE49-F238E27FC236}">
                <a16:creationId xmlns:a16="http://schemas.microsoft.com/office/drawing/2014/main" id="{E0EB74C9-72AA-7835-573C-6146F2E50E09}"/>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dirty="0">
                <a:latin typeface="Amatic SC"/>
                <a:cs typeface="Amatic SC"/>
                <a:sym typeface="Quicksand"/>
              </a:rPr>
              <a:t>Evalueringen viser, at:</a:t>
            </a:r>
            <a:endParaRPr lang="da-DK" sz="2200" b="1" dirty="0">
              <a:latin typeface="Quicksand"/>
              <a:ea typeface="Quicksand"/>
              <a:cs typeface="Quicksand"/>
              <a:sym typeface="Quicksand"/>
            </a:endParaRPr>
          </a:p>
        </p:txBody>
      </p:sp>
      <p:sp>
        <p:nvSpPr>
          <p:cNvPr id="6" name="Oval 5">
            <a:extLst>
              <a:ext uri="{FF2B5EF4-FFF2-40B4-BE49-F238E27FC236}">
                <a16:creationId xmlns:a16="http://schemas.microsoft.com/office/drawing/2014/main" id="{576F7AE2-EA44-8694-8990-C50BE52460BF}"/>
              </a:ext>
            </a:extLst>
          </p:cNvPr>
          <p:cNvSpPr/>
          <p:nvPr/>
        </p:nvSpPr>
        <p:spPr>
          <a:xfrm>
            <a:off x="346519" y="2326640"/>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9" name="Oval 6">
            <a:extLst>
              <a:ext uri="{FF2B5EF4-FFF2-40B4-BE49-F238E27FC236}">
                <a16:creationId xmlns:a16="http://schemas.microsoft.com/office/drawing/2014/main" id="{7C2CDBB2-F538-B329-D40C-92C6C0F864EA}"/>
              </a:ext>
            </a:extLst>
          </p:cNvPr>
          <p:cNvSpPr/>
          <p:nvPr/>
        </p:nvSpPr>
        <p:spPr>
          <a:xfrm>
            <a:off x="346519" y="3031877"/>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1" name="Oval 7">
            <a:extLst>
              <a:ext uri="{FF2B5EF4-FFF2-40B4-BE49-F238E27FC236}">
                <a16:creationId xmlns:a16="http://schemas.microsoft.com/office/drawing/2014/main" id="{D2E0DE07-8B71-F3CD-F567-01C93FD2D5A3}"/>
              </a:ext>
            </a:extLst>
          </p:cNvPr>
          <p:cNvSpPr/>
          <p:nvPr/>
        </p:nvSpPr>
        <p:spPr>
          <a:xfrm>
            <a:off x="346519" y="3781929"/>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252964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da-DK" sz="700" b="0" i="0" u="none" strike="noStrike" kern="1200" cap="none" spc="0" normalizeH="0" baseline="0" noProof="0" smtClean="0">
                <a:ln>
                  <a:noFill/>
                </a:ln>
                <a:solidFill>
                  <a:srgbClr val="7085AA"/>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700" b="0" i="0" u="none" strike="noStrike" kern="1200" cap="none" spc="0" normalizeH="0" baseline="0" noProof="0">
              <a:ln>
                <a:noFill/>
              </a:ln>
              <a:solidFill>
                <a:srgbClr val="7085AA"/>
              </a:solidFill>
              <a:effectLst/>
              <a:uLnTx/>
              <a:uFillTx/>
              <a:latin typeface="Verdana"/>
              <a:ea typeface="+mn-ea"/>
              <a:cs typeface="+mn-cs"/>
            </a:endParaRPr>
          </a:p>
        </p:txBody>
      </p:sp>
      <p:sp>
        <p:nvSpPr>
          <p:cNvPr id="2" name="Slide Number Placeholder 3">
            <a:extLst>
              <a:ext uri="{FF2B5EF4-FFF2-40B4-BE49-F238E27FC236}">
                <a16:creationId xmlns:a16="http://schemas.microsoft.com/office/drawing/2014/main" id="{ED641A61-E366-695E-1407-D39F7C4A0DF4}"/>
              </a:ext>
            </a:extLst>
          </p:cNvPr>
          <p:cNvSpPr txBox="1">
            <a:spLocks/>
          </p:cNvSpPr>
          <p:nvPr/>
        </p:nvSpPr>
        <p:spPr>
          <a:xfrm>
            <a:off x="11206800" y="5242183"/>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srgbClr val="7085AA"/>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2324759E-015A-7FA1-AC61-125833CE0294}"/>
              </a:ext>
            </a:extLst>
          </p:cNvPr>
          <p:cNvSpPr/>
          <p:nvPr/>
        </p:nvSpPr>
        <p:spPr>
          <a:xfrm>
            <a:off x="6525730" y="1723384"/>
            <a:ext cx="5065906" cy="49225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273F68"/>
                </a:solidFill>
                <a:effectLst/>
                <a:uLnTx/>
                <a:uFillTx/>
                <a:latin typeface="Amatic SC" panose="00000500000000000000" pitchFamily="2" charset="-79"/>
                <a:ea typeface="+mn-ea"/>
                <a:cs typeface="Amatic SC" panose="00000500000000000000" pitchFamily="2" charset="-79"/>
              </a:rPr>
              <a:t>Fremadrettet kan det styrke praksis, at…</a:t>
            </a:r>
          </a:p>
        </p:txBody>
      </p:sp>
      <p:sp>
        <p:nvSpPr>
          <p:cNvPr id="8" name="Rectangle 7">
            <a:extLst>
              <a:ext uri="{FF2B5EF4-FFF2-40B4-BE49-F238E27FC236}">
                <a16:creationId xmlns:a16="http://schemas.microsoft.com/office/drawing/2014/main" id="{D85789E7-D242-334D-9C18-2E6F3AC43279}"/>
              </a:ext>
            </a:extLst>
          </p:cNvPr>
          <p:cNvSpPr/>
          <p:nvPr/>
        </p:nvSpPr>
        <p:spPr>
          <a:xfrm>
            <a:off x="6525730" y="2215635"/>
            <a:ext cx="5065906" cy="27386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forholder sig til,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hvordan kompetenceudvikling (fx møder med UCN om aktionslæring) kan integreres i hverdagen</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så det ikke opleves som </a:t>
            </a:r>
            <a:r>
              <a:rPr lang="da-DK" sz="1400" dirty="0">
                <a:solidFill>
                  <a:srgbClr val="273F68"/>
                </a:solidFill>
                <a:latin typeface="Quicksand" panose="020B0604020202020204" charset="0"/>
              </a:rPr>
              <a:t>‘</a:t>
            </a: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noget ekstra’. </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73F68"/>
                </a:solidFill>
                <a:effectLst/>
                <a:uLnTx/>
                <a:uFillTx/>
                <a:latin typeface="Quicksand" panose="020B0604020202020204" charset="0"/>
                <a:ea typeface="+mn-ea"/>
                <a:cs typeface="+mn-cs"/>
              </a:rPr>
              <a:t>… lederne tydeliggør over for pædagogisk personale, </a:t>
            </a:r>
            <a:r>
              <a:rPr kumimoji="0" lang="da-DK" sz="1400" b="1" i="0" u="none" strike="noStrike" kern="1200" cap="none" spc="0" normalizeH="0" baseline="0" noProof="0" dirty="0">
                <a:ln>
                  <a:noFill/>
                </a:ln>
                <a:solidFill>
                  <a:srgbClr val="273F68"/>
                </a:solidFill>
                <a:effectLst/>
                <a:uLnTx/>
                <a:uFillTx/>
                <a:latin typeface="Quicksand" panose="020B0604020202020204" charset="0"/>
                <a:ea typeface="+mn-ea"/>
                <a:cs typeface="+mn-cs"/>
              </a:rPr>
              <a:t>hvordan og i hvilket omfang de forventes at arbejde med prøvehandlinger. </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da-DK" sz="1400" b="1" dirty="0">
              <a:solidFill>
                <a:srgbClr val="273F68"/>
              </a:solidFill>
              <a:latin typeface="Quicksand" panose="020B0604020202020204"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273F68"/>
                </a:solidFill>
                <a:latin typeface="Quicksand" panose="020B0604020202020204" charset="0"/>
              </a:rPr>
              <a:t>…</a:t>
            </a:r>
            <a:r>
              <a:rPr lang="da-DK" sz="1400" b="1" dirty="0">
                <a:solidFill>
                  <a:srgbClr val="273F68"/>
                </a:solidFill>
                <a:latin typeface="Quicksand" panose="020B0604020202020204" charset="0"/>
              </a:rPr>
              <a:t> </a:t>
            </a:r>
            <a:r>
              <a:rPr lang="da-DK" sz="1400" dirty="0">
                <a:solidFill>
                  <a:srgbClr val="273F68"/>
                </a:solidFill>
                <a:latin typeface="Quicksand" panose="020B0604020202020204" charset="0"/>
              </a:rPr>
              <a:t>drøfte med </a:t>
            </a:r>
            <a:r>
              <a:rPr lang="da-DK" sz="1400" b="1" dirty="0">
                <a:solidFill>
                  <a:srgbClr val="273F68"/>
                </a:solidFill>
                <a:latin typeface="Quicksand" panose="020B0604020202020204" charset="0"/>
              </a:rPr>
              <a:t>skolens PLC eller vejlederteam</a:t>
            </a:r>
            <a:r>
              <a:rPr lang="da-DK" sz="1400" dirty="0">
                <a:solidFill>
                  <a:srgbClr val="273F68"/>
                </a:solidFill>
                <a:latin typeface="Quicksand" panose="020B0604020202020204" charset="0"/>
              </a:rPr>
              <a:t>, hvordan de i endnu højere grad kan spille en rolle i arbejdet med at skabe deltagelsesmuligheder for alle elever. </a:t>
            </a:r>
            <a:endParaRPr kumimoji="0" lang="da-DK" sz="150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p:txBody>
      </p:sp>
      <p:sp>
        <p:nvSpPr>
          <p:cNvPr id="10" name="Google Shape;846;p29">
            <a:extLst>
              <a:ext uri="{FF2B5EF4-FFF2-40B4-BE49-F238E27FC236}">
                <a16:creationId xmlns:a16="http://schemas.microsoft.com/office/drawing/2014/main" id="{50228FE9-2C29-4994-F9DB-F65B9358102D}"/>
              </a:ext>
            </a:extLst>
          </p:cNvPr>
          <p:cNvSpPr/>
          <p:nvPr/>
        </p:nvSpPr>
        <p:spPr>
          <a:xfrm>
            <a:off x="-1" y="347862"/>
            <a:ext cx="901244" cy="1019120"/>
          </a:xfrm>
          <a:prstGeom prst="homePlate">
            <a:avLst>
              <a:gd name="adj" fmla="val 50000"/>
            </a:avLst>
          </a:prstGeom>
          <a:solidFill>
            <a:schemeClr val="accent3"/>
          </a:solidFill>
          <a:ln>
            <a:noFill/>
          </a:ln>
        </p:spPr>
        <p:txBody>
          <a:bodyPr spcFirstLastPara="1" wrap="square" lIns="39600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6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2" name="Google Shape;843;p29">
            <a:extLst>
              <a:ext uri="{FF2B5EF4-FFF2-40B4-BE49-F238E27FC236}">
                <a16:creationId xmlns:a16="http://schemas.microsoft.com/office/drawing/2014/main" id="{017D1C16-919E-15D6-36C3-28DA1B401F7F}"/>
              </a:ext>
            </a:extLst>
          </p:cNvPr>
          <p:cNvSpPr/>
          <p:nvPr/>
        </p:nvSpPr>
        <p:spPr>
          <a:xfrm>
            <a:off x="-1" y="347492"/>
            <a:ext cx="12192000" cy="101912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3200" b="1" dirty="0">
                <a:solidFill>
                  <a:srgbClr val="FFFFFF"/>
                </a:solidFill>
                <a:latin typeface="Amatic SC"/>
                <a:ea typeface="Amatic SC"/>
                <a:cs typeface="Amatic SC"/>
                <a:sym typeface="Amatic SC"/>
              </a:rPr>
              <a:t>Organiseringen på skolerne har betydning for, om teamene lykkes med at skabe forandringer i læringsmiljøet </a:t>
            </a:r>
            <a:r>
              <a:rPr kumimoji="0" lang="da-DK" sz="3200" b="1" i="0" u="none" strike="noStrike" kern="1200" cap="none" spc="0" normalizeH="0" baseline="0" noProof="0" dirty="0">
                <a:ln>
                  <a:noFill/>
                </a:ln>
                <a:solidFill>
                  <a:srgbClr val="FFFFFF"/>
                </a:solidFill>
                <a:effectLst/>
                <a:uLnTx/>
                <a:uFillTx/>
                <a:latin typeface="Amatic SC"/>
                <a:ea typeface="Amatic SC"/>
                <a:cs typeface="Amatic SC"/>
                <a:sym typeface="Amatic SC"/>
              </a:rPr>
              <a:t> </a:t>
            </a:r>
          </a:p>
        </p:txBody>
      </p:sp>
      <p:sp>
        <p:nvSpPr>
          <p:cNvPr id="15" name="Google Shape;843;p29">
            <a:extLst>
              <a:ext uri="{FF2B5EF4-FFF2-40B4-BE49-F238E27FC236}">
                <a16:creationId xmlns:a16="http://schemas.microsoft.com/office/drawing/2014/main" id="{485B8004-BD36-C2C3-1A99-7BEBEEF0A6E2}"/>
              </a:ext>
            </a:extLst>
          </p:cNvPr>
          <p:cNvSpPr/>
          <p:nvPr/>
        </p:nvSpPr>
        <p:spPr>
          <a:xfrm>
            <a:off x="11591636" y="347492"/>
            <a:ext cx="600363" cy="101912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6" name="Google Shape;843;p29">
            <a:extLst>
              <a:ext uri="{FF2B5EF4-FFF2-40B4-BE49-F238E27FC236}">
                <a16:creationId xmlns:a16="http://schemas.microsoft.com/office/drawing/2014/main" id="{DE4068FB-1745-9AA5-9935-0DC296F34596}"/>
              </a:ext>
            </a:extLst>
          </p:cNvPr>
          <p:cNvSpPr/>
          <p:nvPr/>
        </p:nvSpPr>
        <p:spPr>
          <a:xfrm>
            <a:off x="11033835" y="347677"/>
            <a:ext cx="1067334" cy="101912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3" name="Google Shape;1217;p48">
            <a:extLst>
              <a:ext uri="{FF2B5EF4-FFF2-40B4-BE49-F238E27FC236}">
                <a16:creationId xmlns:a16="http://schemas.microsoft.com/office/drawing/2014/main" id="{31C4DCAB-FE21-D9F3-3B3F-DC4762213075}"/>
              </a:ext>
            </a:extLst>
          </p:cNvPr>
          <p:cNvSpPr/>
          <p:nvPr/>
        </p:nvSpPr>
        <p:spPr>
          <a:xfrm>
            <a:off x="7040617" y="1807031"/>
            <a:ext cx="321251" cy="26906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73F68"/>
              </a:solidFill>
              <a:effectLst/>
              <a:uLnTx/>
              <a:uFillTx/>
              <a:latin typeface="Verdana"/>
              <a:ea typeface="+mn-ea"/>
              <a:cs typeface="+mn-cs"/>
            </a:endParaRPr>
          </a:p>
        </p:txBody>
      </p:sp>
      <p:sp>
        <p:nvSpPr>
          <p:cNvPr id="3" name="TextBox 2">
            <a:extLst>
              <a:ext uri="{FF2B5EF4-FFF2-40B4-BE49-F238E27FC236}">
                <a16:creationId xmlns:a16="http://schemas.microsoft.com/office/drawing/2014/main" id="{56AFAF24-D999-95BE-31D5-D40B5BE020FA}"/>
              </a:ext>
            </a:extLst>
          </p:cNvPr>
          <p:cNvSpPr txBox="1"/>
          <p:nvPr/>
        </p:nvSpPr>
        <p:spPr>
          <a:xfrm>
            <a:off x="278658" y="1616029"/>
            <a:ext cx="7131792" cy="430887"/>
          </a:xfrm>
          <a:prstGeom prst="rect">
            <a:avLst/>
          </a:prstGeom>
          <a:noFill/>
        </p:spPr>
        <p:txBody>
          <a:bodyPr wrap="square">
            <a:spAutoFit/>
          </a:bodyPr>
          <a:lstStyle/>
          <a:p>
            <a:pPr lvl="0" algn="l">
              <a:spcBef>
                <a:spcPts val="0"/>
              </a:spcBef>
              <a:spcAft>
                <a:spcPts val="0"/>
              </a:spcAft>
            </a:pPr>
            <a:r>
              <a:rPr lang="da-DK" sz="2200" b="1">
                <a:latin typeface="Amatic SC"/>
                <a:cs typeface="Amatic SC"/>
                <a:sym typeface="Quicksand"/>
              </a:rPr>
              <a:t>Evalueringen viser, at:</a:t>
            </a:r>
            <a:endParaRPr lang="da-DK" sz="2200" b="1">
              <a:latin typeface="Quicksand"/>
              <a:ea typeface="Quicksand"/>
              <a:cs typeface="Quicksand"/>
              <a:sym typeface="Quicksand"/>
            </a:endParaRPr>
          </a:p>
        </p:txBody>
      </p:sp>
      <p:sp>
        <p:nvSpPr>
          <p:cNvPr id="9" name="Google Shape;847;p29">
            <a:extLst>
              <a:ext uri="{FF2B5EF4-FFF2-40B4-BE49-F238E27FC236}">
                <a16:creationId xmlns:a16="http://schemas.microsoft.com/office/drawing/2014/main" id="{8AB12A3A-14BC-B651-3490-C88714929C19}"/>
              </a:ext>
            </a:extLst>
          </p:cNvPr>
          <p:cNvSpPr txBox="1"/>
          <p:nvPr/>
        </p:nvSpPr>
        <p:spPr>
          <a:xfrm>
            <a:off x="932401" y="2296800"/>
            <a:ext cx="4588834" cy="3626799"/>
          </a:xfrm>
          <a:prstGeom prst="rect">
            <a:avLst/>
          </a:prstGeom>
          <a:noFill/>
          <a:ln>
            <a:noFill/>
          </a:ln>
        </p:spPr>
        <p:txBody>
          <a:bodyPr spcFirstLastPara="1" wrap="square" lIns="0" tIns="0" rIns="0" bIns="0" anchor="t" anchorCtr="0">
            <a:noAutofit/>
          </a:bodyPr>
          <a:lstStyle/>
          <a:p>
            <a:pPr lvl="0"/>
            <a:r>
              <a:rPr lang="da-DK" sz="1600" dirty="0">
                <a:latin typeface="Quicksand"/>
                <a:ea typeface="Quicksand"/>
                <a:cs typeface="Quicksand"/>
                <a:sym typeface="Quicksand"/>
              </a:rPr>
              <a:t>Pædagogisk personale, som har deltaget i aktionslæringsforløb, </a:t>
            </a:r>
            <a:r>
              <a:rPr lang="da-DK" sz="1600" b="1" dirty="0">
                <a:latin typeface="Quicksand"/>
                <a:ea typeface="Quicksand"/>
                <a:cs typeface="Quicksand"/>
                <a:sym typeface="Quicksand"/>
              </a:rPr>
              <a:t>i nogen grad oplever, at organiseringen på skolen understøtter deres arbejde.</a:t>
            </a:r>
          </a:p>
          <a:p>
            <a:pPr lvl="0" algn="l">
              <a:spcBef>
                <a:spcPts val="0"/>
              </a:spcBef>
              <a:spcAft>
                <a:spcPts val="0"/>
              </a:spcAft>
            </a:pPr>
            <a:endParaRPr lang="da-DK" sz="1600" b="1" dirty="0">
              <a:solidFill>
                <a:srgbClr val="273F68"/>
              </a:solidFill>
              <a:latin typeface="Quicksand"/>
              <a:ea typeface="Quicksand"/>
              <a:cs typeface="Quicksand"/>
              <a:sym typeface="Quicksand"/>
            </a:endParaRPr>
          </a:p>
          <a:p>
            <a:pPr lvl="0" algn="l">
              <a:spcBef>
                <a:spcPts val="0"/>
              </a:spcBef>
              <a:spcAft>
                <a:spcPts val="0"/>
              </a:spcAft>
            </a:pPr>
            <a:r>
              <a:rPr lang="da-DK" sz="1600" b="1" dirty="0">
                <a:solidFill>
                  <a:srgbClr val="273F68"/>
                </a:solidFill>
                <a:latin typeface="Quicksand"/>
                <a:ea typeface="Quicksand"/>
                <a:cs typeface="Quicksand"/>
                <a:sym typeface="Quicksand"/>
              </a:rPr>
              <a:t>En god organisering er en forudsætning </a:t>
            </a:r>
            <a:r>
              <a:rPr lang="da-DK" sz="1600" dirty="0">
                <a:solidFill>
                  <a:srgbClr val="273F68"/>
                </a:solidFill>
                <a:latin typeface="Quicksand"/>
                <a:ea typeface="Quicksand"/>
                <a:cs typeface="Quicksand"/>
                <a:sym typeface="Quicksand"/>
              </a:rPr>
              <a:t>for, at pædagogisk personale oplever at kunne samarbejde som team om at udvikle læringsmiljøer. </a:t>
            </a:r>
          </a:p>
          <a:p>
            <a:pPr lvl="0" algn="l">
              <a:spcBef>
                <a:spcPts val="0"/>
              </a:spcBef>
              <a:spcAft>
                <a:spcPts val="0"/>
              </a:spcAft>
            </a:pPr>
            <a:endParaRPr lang="da-DK" sz="1600" dirty="0">
              <a:solidFill>
                <a:srgbClr val="273F68"/>
              </a:solidFill>
              <a:latin typeface="Quicksand"/>
              <a:ea typeface="Quicksand"/>
              <a:cs typeface="Quicksand"/>
              <a:sym typeface="Quicksand"/>
            </a:endParaRPr>
          </a:p>
          <a:p>
            <a:pPr lvl="0" algn="l">
              <a:spcBef>
                <a:spcPts val="0"/>
              </a:spcBef>
              <a:spcAft>
                <a:spcPts val="0"/>
              </a:spcAft>
            </a:pPr>
            <a:r>
              <a:rPr lang="da-DK" sz="1600" dirty="0">
                <a:solidFill>
                  <a:srgbClr val="273F68"/>
                </a:solidFill>
                <a:latin typeface="Quicksand"/>
                <a:ea typeface="Quicksand"/>
                <a:cs typeface="Quicksand"/>
                <a:sym typeface="Quicksand"/>
              </a:rPr>
              <a:t>Der er forsat et </a:t>
            </a:r>
            <a:r>
              <a:rPr lang="da-DK" sz="1600" b="1" dirty="0">
                <a:solidFill>
                  <a:srgbClr val="273F68"/>
                </a:solidFill>
                <a:latin typeface="Quicksand"/>
                <a:ea typeface="Quicksand"/>
                <a:cs typeface="Quicksand"/>
                <a:sym typeface="Quicksand"/>
              </a:rPr>
              <a:t>uforløst potentiale i at inddrage skolens vejlederfunktioner mere </a:t>
            </a:r>
            <a:r>
              <a:rPr lang="da-DK" sz="1600" dirty="0">
                <a:solidFill>
                  <a:srgbClr val="273F68"/>
                </a:solidFill>
                <a:latin typeface="Quicksand"/>
                <a:ea typeface="Quicksand"/>
                <a:cs typeface="Quicksand"/>
                <a:sym typeface="Quicksand"/>
              </a:rPr>
              <a:t>aktivt i arbejdet med at skabe deltagelsesmuligheder for alle elever.</a:t>
            </a:r>
          </a:p>
          <a:p>
            <a:pPr lvl="0" algn="l">
              <a:spcBef>
                <a:spcPts val="0"/>
              </a:spcBef>
              <a:spcAft>
                <a:spcPts val="0"/>
              </a:spcAft>
            </a:pPr>
            <a:endParaRPr lang="da-DK" sz="1600" dirty="0">
              <a:solidFill>
                <a:srgbClr val="273F68"/>
              </a:solidFill>
              <a:latin typeface="Quicksand"/>
              <a:ea typeface="Quicksand"/>
              <a:cs typeface="Quicksand"/>
              <a:sym typeface="Quicksand"/>
            </a:endParaRPr>
          </a:p>
          <a:p>
            <a:pPr lvl="0" algn="l">
              <a:spcBef>
                <a:spcPts val="0"/>
              </a:spcBef>
              <a:spcAft>
                <a:spcPts val="0"/>
              </a:spcAft>
            </a:pPr>
            <a:endParaRPr lang="da-DK" sz="1600" dirty="0">
              <a:solidFill>
                <a:srgbClr val="273F68"/>
              </a:solidFill>
              <a:latin typeface="Quicksand"/>
              <a:ea typeface="Quicksand"/>
              <a:cs typeface="Quicksand"/>
              <a:sym typeface="Quicksand"/>
            </a:endParaRPr>
          </a:p>
          <a:p>
            <a:pPr lvl="0" algn="l">
              <a:spcBef>
                <a:spcPts val="0"/>
              </a:spcBef>
              <a:spcAft>
                <a:spcPts val="0"/>
              </a:spcAft>
            </a:pPr>
            <a:endParaRPr lang="da-DK" sz="1600" dirty="0">
              <a:solidFill>
                <a:srgbClr val="273F68"/>
              </a:solidFill>
              <a:latin typeface="Quicksand"/>
              <a:ea typeface="Quicksand"/>
              <a:cs typeface="Quicksand"/>
              <a:sym typeface="Quicksand"/>
            </a:endParaRPr>
          </a:p>
          <a:p>
            <a:pPr marL="0" marR="0" lvl="0" indent="0" algn="l" defTabSz="914400" rtl="0" eaLnBrk="1" fontAlgn="auto" latinLnBrk="0" hangingPunct="1">
              <a:lnSpc>
                <a:spcPct val="100000"/>
              </a:lnSpc>
              <a:spcBef>
                <a:spcPts val="0"/>
              </a:spcBef>
              <a:spcAft>
                <a:spcPts val="0"/>
              </a:spcAft>
              <a:buClrTx/>
              <a:buSzTx/>
              <a:tabLst/>
              <a:defRPr/>
            </a:pPr>
            <a:endParaRPr kumimoji="0" lang="da-DK" sz="1600" i="0" u="none" strike="noStrike" kern="1200" cap="none" spc="0" normalizeH="0" baseline="0" noProof="0" dirty="0">
              <a:ln>
                <a:noFill/>
              </a:ln>
              <a:solidFill>
                <a:srgbClr val="273F68"/>
              </a:solidFill>
              <a:effectLst/>
              <a:uLnTx/>
              <a:uFillTx/>
              <a:latin typeface="Quicksand"/>
              <a:ea typeface="Quicksand"/>
              <a:cs typeface="Quicksand"/>
              <a:sym typeface="Quicksand"/>
            </a:endParaRPr>
          </a:p>
          <a:p>
            <a:pPr marL="0" marR="0" lvl="0" indent="0" algn="l" defTabSz="914400" rtl="0" eaLnBrk="1" fontAlgn="auto" latinLnBrk="0" hangingPunct="1">
              <a:lnSpc>
                <a:spcPct val="100000"/>
              </a:lnSpc>
              <a:spcBef>
                <a:spcPts val="0"/>
              </a:spcBef>
              <a:spcAft>
                <a:spcPts val="0"/>
              </a:spcAft>
              <a:buClrTx/>
              <a:buSzTx/>
              <a:tabLst/>
              <a:defRPr/>
            </a:pPr>
            <a:endParaRPr kumimoji="0" lang="da-DK" sz="1600" i="0" u="none" strike="noStrike" kern="1200" cap="none" spc="0" normalizeH="0" baseline="0" noProof="0" dirty="0">
              <a:ln>
                <a:noFill/>
              </a:ln>
              <a:solidFill>
                <a:srgbClr val="273F68"/>
              </a:solidFill>
              <a:effectLst/>
              <a:uLnTx/>
              <a:uFillTx/>
              <a:latin typeface="Quicksand"/>
              <a:ea typeface="Quicksand"/>
              <a:cs typeface="Quicksand"/>
              <a:sym typeface="Quicksand"/>
            </a:endParaRPr>
          </a:p>
        </p:txBody>
      </p:sp>
      <p:sp>
        <p:nvSpPr>
          <p:cNvPr id="11" name="Oval 5">
            <a:extLst>
              <a:ext uri="{FF2B5EF4-FFF2-40B4-BE49-F238E27FC236}">
                <a16:creationId xmlns:a16="http://schemas.microsoft.com/office/drawing/2014/main" id="{98C441E5-4D98-D9CF-B9F0-1925E9984C4D}"/>
              </a:ext>
            </a:extLst>
          </p:cNvPr>
          <p:cNvSpPr/>
          <p:nvPr/>
        </p:nvSpPr>
        <p:spPr>
          <a:xfrm>
            <a:off x="346519" y="2326640"/>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17" name="Oval 6">
            <a:extLst>
              <a:ext uri="{FF2B5EF4-FFF2-40B4-BE49-F238E27FC236}">
                <a16:creationId xmlns:a16="http://schemas.microsoft.com/office/drawing/2014/main" id="{87C82D51-38AA-A2E4-5437-5D27BDC020C2}"/>
              </a:ext>
            </a:extLst>
          </p:cNvPr>
          <p:cNvSpPr/>
          <p:nvPr/>
        </p:nvSpPr>
        <p:spPr>
          <a:xfrm>
            <a:off x="346519" y="3283977"/>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8" name="Oval 7">
            <a:extLst>
              <a:ext uri="{FF2B5EF4-FFF2-40B4-BE49-F238E27FC236}">
                <a16:creationId xmlns:a16="http://schemas.microsoft.com/office/drawing/2014/main" id="{87E75BB1-CCC7-7455-E67F-112B36205006}"/>
              </a:ext>
            </a:extLst>
          </p:cNvPr>
          <p:cNvSpPr/>
          <p:nvPr/>
        </p:nvSpPr>
        <p:spPr>
          <a:xfrm>
            <a:off x="346519" y="4285814"/>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421753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9CA9FF-A7C4-BBBA-B976-CEC71C9FD6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939CA9FF-A7C4-BBBA-B976-CEC71C9FD6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A3FD9DB-99DB-A414-2D6F-511BDF58FD5C}"/>
              </a:ext>
            </a:extLst>
          </p:cNvPr>
          <p:cNvSpPr txBox="1"/>
          <p:nvPr/>
        </p:nvSpPr>
        <p:spPr>
          <a:xfrm>
            <a:off x="3457303" y="2792641"/>
            <a:ext cx="5808617" cy="1908215"/>
          </a:xfrm>
          <a:prstGeom prst="rect">
            <a:avLst/>
          </a:prstGeom>
          <a:noFill/>
        </p:spPr>
        <p:txBody>
          <a:bodyPr wrap="square" lIns="0" tIns="0" rIns="0" bIns="0" rtlCol="0">
            <a:spAutoFit/>
          </a:bodyPr>
          <a:lstStyle/>
          <a:p>
            <a:r>
              <a:rPr lang="da-DK" sz="2000" b="1" dirty="0">
                <a:solidFill>
                  <a:schemeClr val="accent3"/>
                </a:solidFill>
                <a:latin typeface="Quicksand" panose="020B0604020202020204" charset="0"/>
                <a:cs typeface="Quicksand" panose="020B0604020202020204" charset="0"/>
              </a:rPr>
              <a:t>Vi har fået en masse viden i år. Næste skoleår skal vi som skole bruge den viden i fællesskab. Der er vi nødt til at have en leder, der husker os på at holde det ved lige. Der er en, der er nødt til at vise os vejen. </a:t>
            </a:r>
          </a:p>
          <a:p>
            <a:endParaRPr lang="da-DK" sz="2400" b="1" dirty="0">
              <a:solidFill>
                <a:schemeClr val="accent3"/>
              </a:solidFill>
              <a:latin typeface="Quicksand" panose="020B0604020202020204" charset="0"/>
              <a:cs typeface="Quicksand" panose="020B0604020202020204" charset="0"/>
            </a:endParaRPr>
          </a:p>
          <a:p>
            <a:r>
              <a:rPr lang="da-DK" sz="2000" i="1" dirty="0">
                <a:solidFill>
                  <a:schemeClr val="accent3"/>
                </a:solidFill>
                <a:latin typeface="Quicksand" panose="020B0604020202020204" charset="0"/>
                <a:cs typeface="Quicksand" panose="020B0604020202020204" charset="0"/>
              </a:rPr>
              <a:t>Pædagogisk personale</a:t>
            </a:r>
          </a:p>
        </p:txBody>
      </p:sp>
      <p:pic>
        <p:nvPicPr>
          <p:cNvPr id="6" name="Graphic 5" descr="Open quotation mark with solid fill">
            <a:extLst>
              <a:ext uri="{FF2B5EF4-FFF2-40B4-BE49-F238E27FC236}">
                <a16:creationId xmlns:a16="http://schemas.microsoft.com/office/drawing/2014/main" id="{C16DA224-2CD0-E46B-63A7-99D2E0ACAC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0618" y="1421170"/>
            <a:ext cx="1255221" cy="1255221"/>
          </a:xfrm>
          <a:prstGeom prst="rect">
            <a:avLst/>
          </a:prstGeom>
        </p:spPr>
      </p:pic>
    </p:spTree>
    <p:extLst>
      <p:ext uri="{BB962C8B-B14F-4D97-AF65-F5344CB8AC3E}">
        <p14:creationId xmlns:p14="http://schemas.microsoft.com/office/powerpoint/2010/main" val="130105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94;p40">
            <a:extLst>
              <a:ext uri="{FF2B5EF4-FFF2-40B4-BE49-F238E27FC236}">
                <a16:creationId xmlns:a16="http://schemas.microsoft.com/office/drawing/2014/main" id="{BA0BBE7D-21F9-08A7-A26A-8F37966361FC}"/>
              </a:ext>
            </a:extLst>
          </p:cNvPr>
          <p:cNvSpPr txBox="1">
            <a:spLocks/>
          </p:cNvSpPr>
          <p:nvPr/>
        </p:nvSpPr>
        <p:spPr>
          <a:xfrm>
            <a:off x="0" y="370872"/>
            <a:ext cx="12191999"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defTabSz="914400" eaLnBrk="1" fontAlgn="auto" latinLnBrk="0" hangingPunct="1">
              <a:lnSpc>
                <a:spcPct val="90000"/>
              </a:lnSpc>
              <a:spcBef>
                <a:spcPts val="0"/>
              </a:spcBef>
              <a:spcAft>
                <a:spcPts val="0"/>
              </a:spcAft>
              <a:buClr>
                <a:srgbClr val="273F68"/>
              </a:buClr>
              <a:buSzPts val="3000"/>
              <a:buFont typeface="Amatic SC"/>
              <a:buNone/>
              <a:tabLst/>
              <a:defRPr/>
            </a:pPr>
            <a:r>
              <a:rPr kumimoji="0" lang="da-DK" sz="4000" b="1" i="0" u="none" strike="noStrike" kern="0" cap="none" spc="0" normalizeH="0" baseline="0" noProof="0">
                <a:ln>
                  <a:noFill/>
                </a:ln>
                <a:solidFill>
                  <a:srgbClr val="273F68"/>
                </a:solidFill>
                <a:effectLst/>
                <a:uLnTx/>
                <a:uFillTx/>
                <a:latin typeface="Amatic SC"/>
                <a:cs typeface="Amatic SC"/>
                <a:sym typeface="Amatic SC"/>
              </a:rPr>
              <a:t>Evalueringen undersøger…</a:t>
            </a:r>
          </a:p>
        </p:txBody>
      </p:sp>
      <p:sp>
        <p:nvSpPr>
          <p:cNvPr id="3" name="Google Shape;1257;p48">
            <a:extLst>
              <a:ext uri="{FF2B5EF4-FFF2-40B4-BE49-F238E27FC236}">
                <a16:creationId xmlns:a16="http://schemas.microsoft.com/office/drawing/2014/main" id="{E7B76EA4-CEC4-4BFE-E6D2-383172D78FA7}"/>
              </a:ext>
            </a:extLst>
          </p:cNvPr>
          <p:cNvSpPr/>
          <p:nvPr/>
        </p:nvSpPr>
        <p:spPr>
          <a:xfrm flipH="1">
            <a:off x="3274841" y="318859"/>
            <a:ext cx="651593" cy="591445"/>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Freeform: Shape 10">
            <a:extLst>
              <a:ext uri="{FF2B5EF4-FFF2-40B4-BE49-F238E27FC236}">
                <a16:creationId xmlns:a16="http://schemas.microsoft.com/office/drawing/2014/main" id="{484651ED-824F-8055-F94A-E4A676473EE3}"/>
              </a:ext>
            </a:extLst>
          </p:cNvPr>
          <p:cNvSpPr/>
          <p:nvPr/>
        </p:nvSpPr>
        <p:spPr>
          <a:xfrm>
            <a:off x="4032123" y="1365123"/>
            <a:ext cx="4127754" cy="4127754"/>
          </a:xfrm>
          <a:custGeom>
            <a:avLst/>
            <a:gdLst>
              <a:gd name="connsiteX0" fmla="*/ 4127754 w 4127754"/>
              <a:gd name="connsiteY0" fmla="*/ 2063877 h 4127754"/>
              <a:gd name="connsiteX1" fmla="*/ 2063877 w 4127754"/>
              <a:gd name="connsiteY1" fmla="*/ 4127754 h 4127754"/>
              <a:gd name="connsiteX2" fmla="*/ 0 w 4127754"/>
              <a:gd name="connsiteY2" fmla="*/ 2063877 h 4127754"/>
              <a:gd name="connsiteX3" fmla="*/ 2063877 w 4127754"/>
              <a:gd name="connsiteY3" fmla="*/ 0 h 4127754"/>
              <a:gd name="connsiteX4" fmla="*/ 4127754 w 4127754"/>
              <a:gd name="connsiteY4" fmla="*/ 2063877 h 41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54" h="4127754">
                <a:moveTo>
                  <a:pt x="4127754" y="2063877"/>
                </a:moveTo>
                <a:cubicBezTo>
                  <a:pt x="4127754" y="3203725"/>
                  <a:pt x="3203725" y="4127754"/>
                  <a:pt x="2063877" y="4127754"/>
                </a:cubicBezTo>
                <a:cubicBezTo>
                  <a:pt x="924029" y="4127754"/>
                  <a:pt x="0" y="3203725"/>
                  <a:pt x="0" y="2063877"/>
                </a:cubicBezTo>
                <a:cubicBezTo>
                  <a:pt x="0" y="924029"/>
                  <a:pt x="924029" y="0"/>
                  <a:pt x="2063877" y="0"/>
                </a:cubicBezTo>
                <a:cubicBezTo>
                  <a:pt x="3203725" y="0"/>
                  <a:pt x="4127754" y="924029"/>
                  <a:pt x="4127754" y="2063877"/>
                </a:cubicBezTo>
                <a:close/>
              </a:path>
            </a:pathLst>
          </a:custGeom>
          <a:solidFill>
            <a:schemeClr val="accent3"/>
          </a:solidFill>
          <a:ln w="0" cap="flat">
            <a:noFill/>
            <a:prstDash val="solid"/>
            <a:miter/>
          </a:ln>
        </p:spPr>
        <p:txBody>
          <a:bodyPr rtlCol="0" anchor="ctr"/>
          <a:lstStyle/>
          <a:p>
            <a:endParaRPr lang="da-DK"/>
          </a:p>
        </p:txBody>
      </p:sp>
      <p:sp>
        <p:nvSpPr>
          <p:cNvPr id="12" name="Freeform: Shape 11">
            <a:extLst>
              <a:ext uri="{FF2B5EF4-FFF2-40B4-BE49-F238E27FC236}">
                <a16:creationId xmlns:a16="http://schemas.microsoft.com/office/drawing/2014/main" id="{CFFF4F64-1472-B8C4-C758-3056CDB9AA62}"/>
              </a:ext>
            </a:extLst>
          </p:cNvPr>
          <p:cNvSpPr/>
          <p:nvPr/>
        </p:nvSpPr>
        <p:spPr>
          <a:xfrm>
            <a:off x="4263914" y="1828800"/>
            <a:ext cx="3664172" cy="3664172"/>
          </a:xfrm>
          <a:custGeom>
            <a:avLst/>
            <a:gdLst>
              <a:gd name="connsiteX0" fmla="*/ 3715131 w 3715131"/>
              <a:gd name="connsiteY0" fmla="*/ 1857566 h 3715131"/>
              <a:gd name="connsiteX1" fmla="*/ 1857566 w 3715131"/>
              <a:gd name="connsiteY1" fmla="*/ 3715131 h 3715131"/>
              <a:gd name="connsiteX2" fmla="*/ 0 w 3715131"/>
              <a:gd name="connsiteY2" fmla="*/ 1857565 h 3715131"/>
              <a:gd name="connsiteX3" fmla="*/ 1857566 w 3715131"/>
              <a:gd name="connsiteY3" fmla="*/ 0 h 3715131"/>
              <a:gd name="connsiteX4" fmla="*/ 3715131 w 3715131"/>
              <a:gd name="connsiteY4" fmla="*/ 1857566 h 371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131" h="3715131">
                <a:moveTo>
                  <a:pt x="3715131" y="1857566"/>
                </a:moveTo>
                <a:cubicBezTo>
                  <a:pt x="3715131" y="2883471"/>
                  <a:pt x="2883471" y="3715131"/>
                  <a:pt x="1857566" y="3715131"/>
                </a:cubicBezTo>
                <a:cubicBezTo>
                  <a:pt x="831660" y="3715131"/>
                  <a:pt x="0" y="2883471"/>
                  <a:pt x="0" y="1857565"/>
                </a:cubicBezTo>
                <a:cubicBezTo>
                  <a:pt x="0" y="831660"/>
                  <a:pt x="831660" y="0"/>
                  <a:pt x="1857566" y="0"/>
                </a:cubicBezTo>
                <a:cubicBezTo>
                  <a:pt x="2883471" y="0"/>
                  <a:pt x="3715131" y="831660"/>
                  <a:pt x="3715131" y="1857566"/>
                </a:cubicBezTo>
                <a:close/>
              </a:path>
            </a:pathLst>
          </a:custGeom>
          <a:solidFill>
            <a:schemeClr val="accent4"/>
          </a:solidFill>
          <a:ln w="0" cap="flat">
            <a:noFill/>
            <a:prstDash val="solid"/>
            <a:miter/>
          </a:ln>
        </p:spPr>
        <p:txBody>
          <a:bodyPr rtlCol="0" anchor="ctr"/>
          <a:lstStyle/>
          <a:p>
            <a:endParaRPr lang="da-DK"/>
          </a:p>
        </p:txBody>
      </p:sp>
      <p:sp>
        <p:nvSpPr>
          <p:cNvPr id="13" name="Freeform: Shape 12">
            <a:extLst>
              <a:ext uri="{FF2B5EF4-FFF2-40B4-BE49-F238E27FC236}">
                <a16:creationId xmlns:a16="http://schemas.microsoft.com/office/drawing/2014/main" id="{98CE5F03-51FE-64FB-95A3-F3B2D9AF66E6}"/>
              </a:ext>
            </a:extLst>
          </p:cNvPr>
          <p:cNvSpPr/>
          <p:nvPr/>
        </p:nvSpPr>
        <p:spPr>
          <a:xfrm>
            <a:off x="4541519" y="2383915"/>
            <a:ext cx="3108962" cy="3108962"/>
          </a:xfrm>
          <a:custGeom>
            <a:avLst/>
            <a:gdLst>
              <a:gd name="connsiteX0" fmla="*/ 3302318 w 3302317"/>
              <a:gd name="connsiteY0" fmla="*/ 1651159 h 3302317"/>
              <a:gd name="connsiteX1" fmla="*/ 1651159 w 3302317"/>
              <a:gd name="connsiteY1" fmla="*/ 3302318 h 3302317"/>
              <a:gd name="connsiteX2" fmla="*/ 0 w 3302317"/>
              <a:gd name="connsiteY2" fmla="*/ 1651159 h 3302317"/>
              <a:gd name="connsiteX3" fmla="*/ 1651159 w 3302317"/>
              <a:gd name="connsiteY3" fmla="*/ 0 h 3302317"/>
              <a:gd name="connsiteX4" fmla="*/ 3302318 w 3302317"/>
              <a:gd name="connsiteY4" fmla="*/ 1651159 h 330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317" h="3302317">
                <a:moveTo>
                  <a:pt x="3302318" y="1651159"/>
                </a:moveTo>
                <a:cubicBezTo>
                  <a:pt x="3302318" y="2563069"/>
                  <a:pt x="2563069" y="3302318"/>
                  <a:pt x="1651159" y="3302318"/>
                </a:cubicBezTo>
                <a:cubicBezTo>
                  <a:pt x="739249" y="3302318"/>
                  <a:pt x="0" y="2563069"/>
                  <a:pt x="0" y="1651159"/>
                </a:cubicBezTo>
                <a:cubicBezTo>
                  <a:pt x="0" y="739249"/>
                  <a:pt x="739249" y="0"/>
                  <a:pt x="1651159" y="0"/>
                </a:cubicBezTo>
                <a:cubicBezTo>
                  <a:pt x="2563069" y="0"/>
                  <a:pt x="3302318" y="739249"/>
                  <a:pt x="3302318" y="1651159"/>
                </a:cubicBezTo>
                <a:close/>
              </a:path>
            </a:pathLst>
          </a:custGeom>
          <a:solidFill>
            <a:schemeClr val="accent6"/>
          </a:solidFill>
          <a:ln w="0" cap="flat">
            <a:noFill/>
            <a:prstDash val="solid"/>
            <a:miter/>
          </a:ln>
        </p:spPr>
        <p:txBody>
          <a:bodyPr rtlCol="0" anchor="ctr"/>
          <a:lstStyle/>
          <a:p>
            <a:endParaRPr lang="da-DK" dirty="0"/>
          </a:p>
        </p:txBody>
      </p:sp>
      <p:sp>
        <p:nvSpPr>
          <p:cNvPr id="14" name="Freeform: Shape 13">
            <a:extLst>
              <a:ext uri="{FF2B5EF4-FFF2-40B4-BE49-F238E27FC236}">
                <a16:creationId xmlns:a16="http://schemas.microsoft.com/office/drawing/2014/main" id="{83E8F3C1-A248-EE07-AC18-91183BF03554}"/>
              </a:ext>
            </a:extLst>
          </p:cNvPr>
          <p:cNvSpPr/>
          <p:nvPr/>
        </p:nvSpPr>
        <p:spPr>
          <a:xfrm>
            <a:off x="4838212" y="2977302"/>
            <a:ext cx="2515576" cy="2515576"/>
          </a:xfrm>
          <a:custGeom>
            <a:avLst/>
            <a:gdLst>
              <a:gd name="connsiteX0" fmla="*/ 2889504 w 2889504"/>
              <a:gd name="connsiteY0" fmla="*/ 1444752 h 2889504"/>
              <a:gd name="connsiteX1" fmla="*/ 1444752 w 2889504"/>
              <a:gd name="connsiteY1" fmla="*/ 2889504 h 2889504"/>
              <a:gd name="connsiteX2" fmla="*/ 0 w 2889504"/>
              <a:gd name="connsiteY2" fmla="*/ 1444752 h 2889504"/>
              <a:gd name="connsiteX3" fmla="*/ 1444752 w 2889504"/>
              <a:gd name="connsiteY3" fmla="*/ 0 h 2889504"/>
              <a:gd name="connsiteX4" fmla="*/ 2889504 w 2889504"/>
              <a:gd name="connsiteY4" fmla="*/ 1444752 h 288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504" h="2889504">
                <a:moveTo>
                  <a:pt x="2889504" y="1444752"/>
                </a:moveTo>
                <a:cubicBezTo>
                  <a:pt x="2889504" y="2242667"/>
                  <a:pt x="2242666" y="2889504"/>
                  <a:pt x="1444752" y="2889504"/>
                </a:cubicBezTo>
                <a:cubicBezTo>
                  <a:pt x="646837" y="2889504"/>
                  <a:pt x="0" y="2242667"/>
                  <a:pt x="0" y="1444752"/>
                </a:cubicBezTo>
                <a:cubicBezTo>
                  <a:pt x="0" y="646838"/>
                  <a:pt x="646837" y="0"/>
                  <a:pt x="1444752" y="0"/>
                </a:cubicBezTo>
                <a:cubicBezTo>
                  <a:pt x="2242666" y="0"/>
                  <a:pt x="2889504" y="646838"/>
                  <a:pt x="2889504" y="1444752"/>
                </a:cubicBezTo>
                <a:close/>
              </a:path>
            </a:pathLst>
          </a:custGeom>
          <a:solidFill>
            <a:schemeClr val="accent2"/>
          </a:solidFill>
          <a:ln w="0" cap="flat">
            <a:noFill/>
            <a:prstDash val="solid"/>
            <a:miter/>
          </a:ln>
        </p:spPr>
        <p:txBody>
          <a:bodyPr rtlCol="0" anchor="ctr"/>
          <a:lstStyle/>
          <a:p>
            <a:endParaRPr lang="da-DK"/>
          </a:p>
        </p:txBody>
      </p:sp>
      <p:sp>
        <p:nvSpPr>
          <p:cNvPr id="15" name="TextBox 14">
            <a:extLst>
              <a:ext uri="{FF2B5EF4-FFF2-40B4-BE49-F238E27FC236}">
                <a16:creationId xmlns:a16="http://schemas.microsoft.com/office/drawing/2014/main" id="{2780B1DA-CD25-5375-4D28-20FD631D51D9}"/>
              </a:ext>
            </a:extLst>
          </p:cNvPr>
          <p:cNvSpPr txBox="1"/>
          <p:nvPr/>
        </p:nvSpPr>
        <p:spPr>
          <a:xfrm>
            <a:off x="5323957" y="3989798"/>
            <a:ext cx="1544084" cy="553998"/>
          </a:xfrm>
          <a:prstGeom prst="rect">
            <a:avLst/>
          </a:prstGeom>
          <a:noFill/>
        </p:spPr>
        <p:txBody>
          <a:bodyPr wrap="square">
            <a:spAutoFit/>
          </a:bodyPr>
          <a:lstStyle/>
          <a:p>
            <a:pPr algn="ctr" defTabSz="1219170">
              <a:lnSpc>
                <a:spcPct val="100000"/>
              </a:lnSpc>
              <a:buClr>
                <a:srgbClr val="273F68"/>
              </a:buClr>
              <a:buSzPct val="100000"/>
            </a:pPr>
            <a:r>
              <a:rPr lang="da-DK" sz="1500" b="0" kern="0">
                <a:solidFill>
                  <a:schemeClr val="bg1"/>
                </a:solidFill>
                <a:latin typeface="Quicksand"/>
              </a:rPr>
              <a:t>Elevernes perspektiver</a:t>
            </a:r>
          </a:p>
        </p:txBody>
      </p:sp>
      <p:sp>
        <p:nvSpPr>
          <p:cNvPr id="16" name="TextBox 15">
            <a:extLst>
              <a:ext uri="{FF2B5EF4-FFF2-40B4-BE49-F238E27FC236}">
                <a16:creationId xmlns:a16="http://schemas.microsoft.com/office/drawing/2014/main" id="{16DA3DED-1E7A-710E-EA92-34BFBBBEDC81}"/>
              </a:ext>
            </a:extLst>
          </p:cNvPr>
          <p:cNvSpPr txBox="1"/>
          <p:nvPr/>
        </p:nvSpPr>
        <p:spPr>
          <a:xfrm>
            <a:off x="4904267" y="2715845"/>
            <a:ext cx="2383463" cy="1899017"/>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Tegn på forandring i praksis</a:t>
            </a:r>
          </a:p>
        </p:txBody>
      </p:sp>
      <p:sp>
        <p:nvSpPr>
          <p:cNvPr id="17" name="TextBox 16">
            <a:extLst>
              <a:ext uri="{FF2B5EF4-FFF2-40B4-BE49-F238E27FC236}">
                <a16:creationId xmlns:a16="http://schemas.microsoft.com/office/drawing/2014/main" id="{7DE039E3-09C1-F8B3-3B56-D16E94FC8C38}"/>
              </a:ext>
            </a:extLst>
          </p:cNvPr>
          <p:cNvSpPr txBox="1"/>
          <p:nvPr/>
        </p:nvSpPr>
        <p:spPr>
          <a:xfrm>
            <a:off x="4935896" y="2132226"/>
            <a:ext cx="2383463" cy="1622002"/>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Samarbejde og kapacitet</a:t>
            </a:r>
          </a:p>
        </p:txBody>
      </p:sp>
      <p:sp>
        <p:nvSpPr>
          <p:cNvPr id="18" name="TextBox 17">
            <a:extLst>
              <a:ext uri="{FF2B5EF4-FFF2-40B4-BE49-F238E27FC236}">
                <a16:creationId xmlns:a16="http://schemas.microsoft.com/office/drawing/2014/main" id="{DCF04AEA-B8C4-5E9A-1E53-E6D3C85CC1FD}"/>
              </a:ext>
            </a:extLst>
          </p:cNvPr>
          <p:cNvSpPr txBox="1"/>
          <p:nvPr/>
        </p:nvSpPr>
        <p:spPr>
          <a:xfrm>
            <a:off x="4770033" y="1656780"/>
            <a:ext cx="2728535" cy="1431954"/>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Rammer, organisering og ledelse</a:t>
            </a:r>
          </a:p>
        </p:txBody>
      </p:sp>
    </p:spTree>
    <p:extLst>
      <p:ext uri="{BB962C8B-B14F-4D97-AF65-F5344CB8AC3E}">
        <p14:creationId xmlns:p14="http://schemas.microsoft.com/office/powerpoint/2010/main" val="112726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387A61-43FE-46B6-8C73-F239F7BF43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04387A61-43FE-46B6-8C73-F239F7BF4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8" name="Google Shape;994;p40">
            <a:extLst>
              <a:ext uri="{FF2B5EF4-FFF2-40B4-BE49-F238E27FC236}">
                <a16:creationId xmlns:a16="http://schemas.microsoft.com/office/drawing/2014/main" id="{F7505CCF-6B2D-4791-8B8E-A8068ECE6AE7}"/>
              </a:ext>
            </a:extLst>
          </p:cNvPr>
          <p:cNvSpPr txBox="1">
            <a:spLocks/>
          </p:cNvSpPr>
          <p:nvPr/>
        </p:nvSpPr>
        <p:spPr>
          <a:xfrm>
            <a:off x="0" y="370872"/>
            <a:ext cx="12192000"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eaLnBrk="1" fontAlgn="auto" latinLnBrk="0" hangingPunct="1">
              <a:lnSpc>
                <a:spcPct val="90000"/>
              </a:lnSpc>
              <a:spcBef>
                <a:spcPts val="0"/>
              </a:spcBef>
              <a:spcAft>
                <a:spcPts val="0"/>
              </a:spcAft>
              <a:buClr>
                <a:srgbClr val="273F68"/>
              </a:buClr>
              <a:buSzPts val="3000"/>
              <a:buFont typeface="Amatic SC"/>
              <a:buNone/>
              <a:tabLst/>
              <a:defRPr/>
            </a:pPr>
            <a:r>
              <a:rPr kumimoji="0" lang="da-DK" sz="4000" b="1" i="0" u="none" strike="noStrike" kern="0" cap="none" spc="0" normalizeH="0" baseline="0" noProof="0">
                <a:ln>
                  <a:noFill/>
                </a:ln>
                <a:solidFill>
                  <a:srgbClr val="273F68"/>
                </a:solidFill>
                <a:effectLst/>
                <a:uLnTx/>
                <a:uFillTx/>
                <a:latin typeface="Amatic SC"/>
                <a:cs typeface="Amatic SC"/>
                <a:sym typeface="Amatic SC"/>
              </a:rPr>
              <a:t>resultaterne bygger på…</a:t>
            </a:r>
          </a:p>
        </p:txBody>
      </p:sp>
      <p:sp>
        <p:nvSpPr>
          <p:cNvPr id="41" name="Slide Number Placeholder 3">
            <a:extLst>
              <a:ext uri="{FF2B5EF4-FFF2-40B4-BE49-F238E27FC236}">
                <a16:creationId xmlns:a16="http://schemas.microsoft.com/office/drawing/2014/main" id="{7DD1BEFE-FF04-46C0-8C82-875A228C70F3}"/>
              </a:ext>
            </a:extLst>
          </p:cNvPr>
          <p:cNvSpPr txBox="1">
            <a:spLocks/>
          </p:cNvSpPr>
          <p:nvPr/>
        </p:nvSpPr>
        <p:spPr>
          <a:xfrm>
            <a:off x="11565600" y="6682205"/>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4</a:t>
            </a:fld>
            <a:endParaRPr lang="da-DK"/>
          </a:p>
        </p:txBody>
      </p:sp>
      <p:sp>
        <p:nvSpPr>
          <p:cNvPr id="3" name="TextBox 2">
            <a:extLst>
              <a:ext uri="{FF2B5EF4-FFF2-40B4-BE49-F238E27FC236}">
                <a16:creationId xmlns:a16="http://schemas.microsoft.com/office/drawing/2014/main" id="{0CC0EF36-5596-87B3-06F9-45F28C6BE8FA}"/>
              </a:ext>
            </a:extLst>
          </p:cNvPr>
          <p:cNvSpPr txBox="1"/>
          <p:nvPr/>
        </p:nvSpPr>
        <p:spPr>
          <a:xfrm>
            <a:off x="382889" y="2040683"/>
            <a:ext cx="3983542" cy="1138773"/>
          </a:xfrm>
          <a:custGeom>
            <a:avLst/>
            <a:gdLst>
              <a:gd name="connsiteX0" fmla="*/ 0 w 3983542"/>
              <a:gd name="connsiteY0" fmla="*/ 0 h 1138773"/>
              <a:gd name="connsiteX1" fmla="*/ 624088 w 3983542"/>
              <a:gd name="connsiteY1" fmla="*/ 0 h 1138773"/>
              <a:gd name="connsiteX2" fmla="*/ 1168506 w 3983542"/>
              <a:gd name="connsiteY2" fmla="*/ 0 h 1138773"/>
              <a:gd name="connsiteX3" fmla="*/ 1752758 w 3983542"/>
              <a:gd name="connsiteY3" fmla="*/ 0 h 1138773"/>
              <a:gd name="connsiteX4" fmla="*/ 2456518 w 3983542"/>
              <a:gd name="connsiteY4" fmla="*/ 0 h 1138773"/>
              <a:gd name="connsiteX5" fmla="*/ 3080606 w 3983542"/>
              <a:gd name="connsiteY5" fmla="*/ 0 h 1138773"/>
              <a:gd name="connsiteX6" fmla="*/ 3983542 w 3983542"/>
              <a:gd name="connsiteY6" fmla="*/ 0 h 1138773"/>
              <a:gd name="connsiteX7" fmla="*/ 3983542 w 3983542"/>
              <a:gd name="connsiteY7" fmla="*/ 580774 h 1138773"/>
              <a:gd name="connsiteX8" fmla="*/ 3983542 w 3983542"/>
              <a:gd name="connsiteY8" fmla="*/ 1138773 h 1138773"/>
              <a:gd name="connsiteX9" fmla="*/ 3319618 w 3983542"/>
              <a:gd name="connsiteY9" fmla="*/ 1138773 h 1138773"/>
              <a:gd name="connsiteX10" fmla="*/ 2735366 w 3983542"/>
              <a:gd name="connsiteY10" fmla="*/ 1138773 h 1138773"/>
              <a:gd name="connsiteX11" fmla="*/ 1991771 w 3983542"/>
              <a:gd name="connsiteY11" fmla="*/ 1138773 h 1138773"/>
              <a:gd name="connsiteX12" fmla="*/ 1367683 w 3983542"/>
              <a:gd name="connsiteY12" fmla="*/ 1138773 h 1138773"/>
              <a:gd name="connsiteX13" fmla="*/ 823265 w 3983542"/>
              <a:gd name="connsiteY13" fmla="*/ 1138773 h 1138773"/>
              <a:gd name="connsiteX14" fmla="*/ 0 w 3983542"/>
              <a:gd name="connsiteY14" fmla="*/ 1138773 h 1138773"/>
              <a:gd name="connsiteX15" fmla="*/ 0 w 3983542"/>
              <a:gd name="connsiteY15" fmla="*/ 592162 h 1138773"/>
              <a:gd name="connsiteX16" fmla="*/ 0 w 3983542"/>
              <a:gd name="connsiteY16"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3542" h="1138773" fill="none" extrusionOk="0">
                <a:moveTo>
                  <a:pt x="0" y="0"/>
                </a:moveTo>
                <a:cubicBezTo>
                  <a:pt x="175172" y="19026"/>
                  <a:pt x="491872" y="986"/>
                  <a:pt x="624088" y="0"/>
                </a:cubicBezTo>
                <a:cubicBezTo>
                  <a:pt x="756304" y="-986"/>
                  <a:pt x="970804" y="-24125"/>
                  <a:pt x="1168506" y="0"/>
                </a:cubicBezTo>
                <a:cubicBezTo>
                  <a:pt x="1366208" y="24125"/>
                  <a:pt x="1595551" y="-779"/>
                  <a:pt x="1752758" y="0"/>
                </a:cubicBezTo>
                <a:cubicBezTo>
                  <a:pt x="1909965" y="779"/>
                  <a:pt x="2169218" y="17519"/>
                  <a:pt x="2456518" y="0"/>
                </a:cubicBezTo>
                <a:cubicBezTo>
                  <a:pt x="2743818" y="-17519"/>
                  <a:pt x="2825365" y="30170"/>
                  <a:pt x="3080606" y="0"/>
                </a:cubicBezTo>
                <a:cubicBezTo>
                  <a:pt x="3335847" y="-30170"/>
                  <a:pt x="3538799" y="10122"/>
                  <a:pt x="3983542" y="0"/>
                </a:cubicBezTo>
                <a:cubicBezTo>
                  <a:pt x="3996608" y="142718"/>
                  <a:pt x="3988751" y="417710"/>
                  <a:pt x="3983542" y="580774"/>
                </a:cubicBezTo>
                <a:cubicBezTo>
                  <a:pt x="3978333" y="743838"/>
                  <a:pt x="3975887" y="908054"/>
                  <a:pt x="3983542" y="1138773"/>
                </a:cubicBezTo>
                <a:cubicBezTo>
                  <a:pt x="3822737" y="1164691"/>
                  <a:pt x="3640133" y="1107046"/>
                  <a:pt x="3319618" y="1138773"/>
                </a:cubicBezTo>
                <a:cubicBezTo>
                  <a:pt x="2999103" y="1170500"/>
                  <a:pt x="2865956" y="1138087"/>
                  <a:pt x="2735366" y="1138773"/>
                </a:cubicBezTo>
                <a:cubicBezTo>
                  <a:pt x="2604776" y="1139459"/>
                  <a:pt x="2271699" y="1110818"/>
                  <a:pt x="1991771" y="1138773"/>
                </a:cubicBezTo>
                <a:cubicBezTo>
                  <a:pt x="1711844" y="1166728"/>
                  <a:pt x="1528213" y="1123666"/>
                  <a:pt x="1367683" y="1138773"/>
                </a:cubicBezTo>
                <a:cubicBezTo>
                  <a:pt x="1207153" y="1153880"/>
                  <a:pt x="1027367" y="1140773"/>
                  <a:pt x="823265" y="1138773"/>
                </a:cubicBezTo>
                <a:cubicBezTo>
                  <a:pt x="619163" y="1136773"/>
                  <a:pt x="351160" y="1106383"/>
                  <a:pt x="0" y="1138773"/>
                </a:cubicBezTo>
                <a:cubicBezTo>
                  <a:pt x="16967" y="893096"/>
                  <a:pt x="24017" y="777443"/>
                  <a:pt x="0" y="592162"/>
                </a:cubicBezTo>
                <a:cubicBezTo>
                  <a:pt x="-24017" y="406881"/>
                  <a:pt x="-18451" y="243262"/>
                  <a:pt x="0" y="0"/>
                </a:cubicBezTo>
                <a:close/>
              </a:path>
              <a:path w="3983542" h="1138773" stroke="0" extrusionOk="0">
                <a:moveTo>
                  <a:pt x="0" y="0"/>
                </a:moveTo>
                <a:cubicBezTo>
                  <a:pt x="190069" y="-942"/>
                  <a:pt x="451638" y="-10539"/>
                  <a:pt x="624088" y="0"/>
                </a:cubicBezTo>
                <a:cubicBezTo>
                  <a:pt x="796538" y="10539"/>
                  <a:pt x="1052379" y="-11014"/>
                  <a:pt x="1168506" y="0"/>
                </a:cubicBezTo>
                <a:cubicBezTo>
                  <a:pt x="1284633" y="11014"/>
                  <a:pt x="1709312" y="-29525"/>
                  <a:pt x="1912100" y="0"/>
                </a:cubicBezTo>
                <a:cubicBezTo>
                  <a:pt x="2114888" y="29525"/>
                  <a:pt x="2247442" y="-13296"/>
                  <a:pt x="2536188" y="0"/>
                </a:cubicBezTo>
                <a:cubicBezTo>
                  <a:pt x="2824934" y="13296"/>
                  <a:pt x="2898649" y="-8150"/>
                  <a:pt x="3160277" y="0"/>
                </a:cubicBezTo>
                <a:cubicBezTo>
                  <a:pt x="3421905" y="8150"/>
                  <a:pt x="3638395" y="-16312"/>
                  <a:pt x="3983542" y="0"/>
                </a:cubicBezTo>
                <a:cubicBezTo>
                  <a:pt x="3968243" y="179832"/>
                  <a:pt x="3977322" y="410773"/>
                  <a:pt x="3983542" y="546611"/>
                </a:cubicBezTo>
                <a:cubicBezTo>
                  <a:pt x="3989762" y="682449"/>
                  <a:pt x="3955488" y="915014"/>
                  <a:pt x="3983542" y="1138773"/>
                </a:cubicBezTo>
                <a:cubicBezTo>
                  <a:pt x="3796523" y="1120332"/>
                  <a:pt x="3517458" y="1122595"/>
                  <a:pt x="3399289" y="1138773"/>
                </a:cubicBezTo>
                <a:cubicBezTo>
                  <a:pt x="3281120" y="1154951"/>
                  <a:pt x="2908294" y="1158942"/>
                  <a:pt x="2735366" y="1138773"/>
                </a:cubicBezTo>
                <a:cubicBezTo>
                  <a:pt x="2562438" y="1118604"/>
                  <a:pt x="2396756" y="1123984"/>
                  <a:pt x="2071442" y="1138773"/>
                </a:cubicBezTo>
                <a:cubicBezTo>
                  <a:pt x="1746128" y="1153562"/>
                  <a:pt x="1612495" y="1143111"/>
                  <a:pt x="1447354" y="1138773"/>
                </a:cubicBezTo>
                <a:cubicBezTo>
                  <a:pt x="1282213" y="1134435"/>
                  <a:pt x="889877" y="1108596"/>
                  <a:pt x="703759" y="1138773"/>
                </a:cubicBezTo>
                <a:cubicBezTo>
                  <a:pt x="517642" y="1168950"/>
                  <a:pt x="190619" y="1146504"/>
                  <a:pt x="0" y="1138773"/>
                </a:cubicBezTo>
                <a:cubicBezTo>
                  <a:pt x="4955" y="952548"/>
                  <a:pt x="-11190" y="781940"/>
                  <a:pt x="0" y="592162"/>
                </a:cubicBezTo>
                <a:cubicBezTo>
                  <a:pt x="11190" y="402384"/>
                  <a:pt x="-13630" y="264830"/>
                  <a:pt x="0" y="0"/>
                </a:cubicBezTo>
                <a:close/>
              </a:path>
            </a:pathLst>
          </a:custGeom>
          <a:solidFill>
            <a:schemeClr val="tx2">
              <a:lumMod val="20000"/>
              <a:lumOff val="80000"/>
            </a:schemeClr>
          </a:solidFill>
          <a:ln>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72000" tIns="72000" rIns="72000" bIns="72000" rtlCol="0">
            <a:noAutofit/>
          </a:bodyPr>
          <a:lstStyle/>
          <a:p>
            <a:pPr algn="ctr"/>
            <a:r>
              <a:rPr lang="da-DK" sz="2400" b="1" dirty="0">
                <a:latin typeface="Amatic SC" panose="00000500000000000000" pitchFamily="2" charset="-79"/>
                <a:cs typeface="Amatic SC" panose="00000500000000000000" pitchFamily="2" charset="-79"/>
              </a:rPr>
              <a:t>Spørgeskema</a:t>
            </a:r>
          </a:p>
          <a:p>
            <a:pPr marL="252000" lvl="1"/>
            <a:r>
              <a:rPr lang="da-DK" sz="1200" b="1" dirty="0">
                <a:latin typeface="Quicksand" panose="020B0604020202020204" charset="0"/>
                <a:cs typeface="Amatic SC" panose="00000500000000000000" pitchFamily="2" charset="-79"/>
              </a:rPr>
              <a:t>Spørgeskemaundersøgelse </a:t>
            </a:r>
            <a:r>
              <a:rPr lang="da-DK" sz="1200" dirty="0">
                <a:latin typeface="Quicksand" panose="020B0604020202020204" charset="0"/>
                <a:cs typeface="Amatic SC" panose="00000500000000000000" pitchFamily="2" charset="-79"/>
              </a:rPr>
              <a:t>blandt </a:t>
            </a:r>
            <a:r>
              <a:rPr lang="da-DK" sz="1200" dirty="0">
                <a:latin typeface="Quicksand" panose="020B0604020202020204" charset="0"/>
                <a:ea typeface="Verdana" pitchFamily="34" charset="0"/>
                <a:cs typeface="Amatic SC" panose="00000500000000000000" pitchFamily="2" charset="-79"/>
              </a:rPr>
              <a:t>pædagogisk </a:t>
            </a:r>
            <a:br>
              <a:rPr lang="da-DK" sz="1200" dirty="0">
                <a:latin typeface="Quicksand" panose="020B0604020202020204" charset="0"/>
                <a:ea typeface="Verdana" pitchFamily="34" charset="0"/>
                <a:cs typeface="Amatic SC" panose="00000500000000000000" pitchFamily="2" charset="-79"/>
              </a:rPr>
            </a:br>
            <a:r>
              <a:rPr lang="da-DK" sz="1200" dirty="0">
                <a:latin typeface="Quicksand" panose="020B0604020202020204" charset="0"/>
                <a:ea typeface="Verdana" pitchFamily="34" charset="0"/>
                <a:cs typeface="Amatic SC" panose="00000500000000000000" pitchFamily="2" charset="-79"/>
              </a:rPr>
              <a:t>personale på alle skoler i de 11 nordjyske kommuner </a:t>
            </a:r>
            <a:r>
              <a:rPr lang="da-DK" sz="1200" dirty="0">
                <a:latin typeface="Quicksand" panose="020B0604020202020204" charset="0"/>
                <a:cs typeface="Amatic SC" panose="00000500000000000000" pitchFamily="2" charset="-79"/>
              </a:rPr>
              <a:t>i april-maj 2024.</a:t>
            </a:r>
          </a:p>
          <a:p>
            <a:pPr marL="342900" indent="-342900">
              <a:buFontTx/>
              <a:buChar char="-"/>
            </a:pPr>
            <a:endParaRPr lang="da-DK" sz="1400" b="1" dirty="0">
              <a:latin typeface="Quicksand" panose="020B0604020202020204" charset="0"/>
              <a:cs typeface="Amatic SC" panose="00000500000000000000" pitchFamily="2" charset="-79"/>
            </a:endParaRPr>
          </a:p>
        </p:txBody>
      </p:sp>
      <p:sp>
        <p:nvSpPr>
          <p:cNvPr id="4" name="TextBox 3">
            <a:extLst>
              <a:ext uri="{FF2B5EF4-FFF2-40B4-BE49-F238E27FC236}">
                <a16:creationId xmlns:a16="http://schemas.microsoft.com/office/drawing/2014/main" id="{2C434F6C-E91D-3DB7-EF57-ACCDEFF78CF9}"/>
              </a:ext>
            </a:extLst>
          </p:cNvPr>
          <p:cNvSpPr txBox="1"/>
          <p:nvPr/>
        </p:nvSpPr>
        <p:spPr>
          <a:xfrm>
            <a:off x="380272" y="4189320"/>
            <a:ext cx="3991371" cy="1477328"/>
          </a:xfrm>
          <a:custGeom>
            <a:avLst/>
            <a:gdLst>
              <a:gd name="connsiteX0" fmla="*/ 0 w 3991371"/>
              <a:gd name="connsiteY0" fmla="*/ 0 h 1477328"/>
              <a:gd name="connsiteX1" fmla="*/ 585401 w 3991371"/>
              <a:gd name="connsiteY1" fmla="*/ 0 h 1477328"/>
              <a:gd name="connsiteX2" fmla="*/ 1290543 w 3991371"/>
              <a:gd name="connsiteY2" fmla="*/ 0 h 1477328"/>
              <a:gd name="connsiteX3" fmla="*/ 1915858 w 3991371"/>
              <a:gd name="connsiteY3" fmla="*/ 0 h 1477328"/>
              <a:gd name="connsiteX4" fmla="*/ 2501259 w 3991371"/>
              <a:gd name="connsiteY4" fmla="*/ 0 h 1477328"/>
              <a:gd name="connsiteX5" fmla="*/ 3206401 w 3991371"/>
              <a:gd name="connsiteY5" fmla="*/ 0 h 1477328"/>
              <a:gd name="connsiteX6" fmla="*/ 3991371 w 3991371"/>
              <a:gd name="connsiteY6" fmla="*/ 0 h 1477328"/>
              <a:gd name="connsiteX7" fmla="*/ 3991371 w 3991371"/>
              <a:gd name="connsiteY7" fmla="*/ 492443 h 1477328"/>
              <a:gd name="connsiteX8" fmla="*/ 3991371 w 3991371"/>
              <a:gd name="connsiteY8" fmla="*/ 955339 h 1477328"/>
              <a:gd name="connsiteX9" fmla="*/ 3991371 w 3991371"/>
              <a:gd name="connsiteY9" fmla="*/ 1477328 h 1477328"/>
              <a:gd name="connsiteX10" fmla="*/ 3405970 w 3991371"/>
              <a:gd name="connsiteY10" fmla="*/ 1477328 h 1477328"/>
              <a:gd name="connsiteX11" fmla="*/ 2860483 w 3991371"/>
              <a:gd name="connsiteY11" fmla="*/ 1477328 h 1477328"/>
              <a:gd name="connsiteX12" fmla="*/ 2155340 w 3991371"/>
              <a:gd name="connsiteY12" fmla="*/ 1477328 h 1477328"/>
              <a:gd name="connsiteX13" fmla="*/ 1569939 w 3991371"/>
              <a:gd name="connsiteY13" fmla="*/ 1477328 h 1477328"/>
              <a:gd name="connsiteX14" fmla="*/ 864797 w 3991371"/>
              <a:gd name="connsiteY14" fmla="*/ 1477328 h 1477328"/>
              <a:gd name="connsiteX15" fmla="*/ 0 w 3991371"/>
              <a:gd name="connsiteY15" fmla="*/ 1477328 h 1477328"/>
              <a:gd name="connsiteX16" fmla="*/ 0 w 3991371"/>
              <a:gd name="connsiteY16" fmla="*/ 999659 h 1477328"/>
              <a:gd name="connsiteX17" fmla="*/ 0 w 3991371"/>
              <a:gd name="connsiteY17" fmla="*/ 492443 h 1477328"/>
              <a:gd name="connsiteX18" fmla="*/ 0 w 3991371"/>
              <a:gd name="connsiteY1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1371" h="1477328" fill="none" extrusionOk="0">
                <a:moveTo>
                  <a:pt x="0" y="0"/>
                </a:moveTo>
                <a:cubicBezTo>
                  <a:pt x="174483" y="13242"/>
                  <a:pt x="411434" y="21092"/>
                  <a:pt x="585401" y="0"/>
                </a:cubicBezTo>
                <a:cubicBezTo>
                  <a:pt x="759368" y="-21092"/>
                  <a:pt x="1010112" y="-14217"/>
                  <a:pt x="1290543" y="0"/>
                </a:cubicBezTo>
                <a:cubicBezTo>
                  <a:pt x="1570974" y="14217"/>
                  <a:pt x="1783008" y="-28860"/>
                  <a:pt x="1915858" y="0"/>
                </a:cubicBezTo>
                <a:cubicBezTo>
                  <a:pt x="2048708" y="28860"/>
                  <a:pt x="2374879" y="1458"/>
                  <a:pt x="2501259" y="0"/>
                </a:cubicBezTo>
                <a:cubicBezTo>
                  <a:pt x="2627639" y="-1458"/>
                  <a:pt x="3045144" y="4099"/>
                  <a:pt x="3206401" y="0"/>
                </a:cubicBezTo>
                <a:cubicBezTo>
                  <a:pt x="3367658" y="-4099"/>
                  <a:pt x="3795806" y="12049"/>
                  <a:pt x="3991371" y="0"/>
                </a:cubicBezTo>
                <a:cubicBezTo>
                  <a:pt x="4003807" y="232773"/>
                  <a:pt x="4007742" y="377088"/>
                  <a:pt x="3991371" y="492443"/>
                </a:cubicBezTo>
                <a:cubicBezTo>
                  <a:pt x="3975000" y="607798"/>
                  <a:pt x="3992306" y="858827"/>
                  <a:pt x="3991371" y="955339"/>
                </a:cubicBezTo>
                <a:cubicBezTo>
                  <a:pt x="3990436" y="1051851"/>
                  <a:pt x="4010507" y="1310649"/>
                  <a:pt x="3991371" y="1477328"/>
                </a:cubicBezTo>
                <a:cubicBezTo>
                  <a:pt x="3784387" y="1448722"/>
                  <a:pt x="3698238" y="1489805"/>
                  <a:pt x="3405970" y="1477328"/>
                </a:cubicBezTo>
                <a:cubicBezTo>
                  <a:pt x="3113702" y="1464851"/>
                  <a:pt x="3052605" y="1486056"/>
                  <a:pt x="2860483" y="1477328"/>
                </a:cubicBezTo>
                <a:cubicBezTo>
                  <a:pt x="2668361" y="1468600"/>
                  <a:pt x="2442460" y="1508128"/>
                  <a:pt x="2155340" y="1477328"/>
                </a:cubicBezTo>
                <a:cubicBezTo>
                  <a:pt x="1868220" y="1446528"/>
                  <a:pt x="1761633" y="1463693"/>
                  <a:pt x="1569939" y="1477328"/>
                </a:cubicBezTo>
                <a:cubicBezTo>
                  <a:pt x="1378245" y="1490963"/>
                  <a:pt x="1064754" y="1501927"/>
                  <a:pt x="864797" y="1477328"/>
                </a:cubicBezTo>
                <a:cubicBezTo>
                  <a:pt x="664840" y="1452729"/>
                  <a:pt x="367745" y="1513639"/>
                  <a:pt x="0" y="1477328"/>
                </a:cubicBezTo>
                <a:cubicBezTo>
                  <a:pt x="-19723" y="1258529"/>
                  <a:pt x="2659" y="1187436"/>
                  <a:pt x="0" y="999659"/>
                </a:cubicBezTo>
                <a:cubicBezTo>
                  <a:pt x="-2659" y="811882"/>
                  <a:pt x="5087" y="688364"/>
                  <a:pt x="0" y="492443"/>
                </a:cubicBezTo>
                <a:cubicBezTo>
                  <a:pt x="-5087" y="296522"/>
                  <a:pt x="19499" y="141125"/>
                  <a:pt x="0" y="0"/>
                </a:cubicBezTo>
                <a:close/>
              </a:path>
              <a:path w="3991371" h="1477328" stroke="0" extrusionOk="0">
                <a:moveTo>
                  <a:pt x="0" y="0"/>
                </a:moveTo>
                <a:cubicBezTo>
                  <a:pt x="176038" y="30478"/>
                  <a:pt x="459887" y="-1171"/>
                  <a:pt x="625315" y="0"/>
                </a:cubicBezTo>
                <a:cubicBezTo>
                  <a:pt x="790744" y="1171"/>
                  <a:pt x="987973" y="10331"/>
                  <a:pt x="1170802" y="0"/>
                </a:cubicBezTo>
                <a:cubicBezTo>
                  <a:pt x="1353631" y="-10331"/>
                  <a:pt x="1608836" y="999"/>
                  <a:pt x="1915858" y="0"/>
                </a:cubicBezTo>
                <a:cubicBezTo>
                  <a:pt x="2222880" y="-999"/>
                  <a:pt x="2243155" y="28192"/>
                  <a:pt x="2541173" y="0"/>
                </a:cubicBezTo>
                <a:cubicBezTo>
                  <a:pt x="2839191" y="-28192"/>
                  <a:pt x="2961449" y="-24306"/>
                  <a:pt x="3166488" y="0"/>
                </a:cubicBezTo>
                <a:cubicBezTo>
                  <a:pt x="3371528" y="24306"/>
                  <a:pt x="3820207" y="4180"/>
                  <a:pt x="3991371" y="0"/>
                </a:cubicBezTo>
                <a:cubicBezTo>
                  <a:pt x="3995540" y="108949"/>
                  <a:pt x="3997444" y="293481"/>
                  <a:pt x="3991371" y="462896"/>
                </a:cubicBezTo>
                <a:cubicBezTo>
                  <a:pt x="3985298" y="632311"/>
                  <a:pt x="3982678" y="754333"/>
                  <a:pt x="3991371" y="955339"/>
                </a:cubicBezTo>
                <a:cubicBezTo>
                  <a:pt x="4000064" y="1156345"/>
                  <a:pt x="3992547" y="1251853"/>
                  <a:pt x="3991371" y="1477328"/>
                </a:cubicBezTo>
                <a:cubicBezTo>
                  <a:pt x="3831651" y="1468602"/>
                  <a:pt x="3635672" y="1473735"/>
                  <a:pt x="3405970" y="1477328"/>
                </a:cubicBezTo>
                <a:cubicBezTo>
                  <a:pt x="3176268" y="1480921"/>
                  <a:pt x="2977234" y="1448746"/>
                  <a:pt x="2740741" y="1477328"/>
                </a:cubicBezTo>
                <a:cubicBezTo>
                  <a:pt x="2504248" y="1505910"/>
                  <a:pt x="2373207" y="1461524"/>
                  <a:pt x="2115427" y="1477328"/>
                </a:cubicBezTo>
                <a:cubicBezTo>
                  <a:pt x="1857647" y="1493132"/>
                  <a:pt x="1526751" y="1456894"/>
                  <a:pt x="1370371" y="1477328"/>
                </a:cubicBezTo>
                <a:cubicBezTo>
                  <a:pt x="1213991" y="1497762"/>
                  <a:pt x="794556" y="1458533"/>
                  <a:pt x="625315" y="1477328"/>
                </a:cubicBezTo>
                <a:cubicBezTo>
                  <a:pt x="456074" y="1496123"/>
                  <a:pt x="254021" y="1448902"/>
                  <a:pt x="0" y="1477328"/>
                </a:cubicBezTo>
                <a:cubicBezTo>
                  <a:pt x="3028" y="1249424"/>
                  <a:pt x="15679" y="1210974"/>
                  <a:pt x="0" y="984885"/>
                </a:cubicBezTo>
                <a:cubicBezTo>
                  <a:pt x="-15679" y="758796"/>
                  <a:pt x="-22811" y="637841"/>
                  <a:pt x="0" y="507216"/>
                </a:cubicBezTo>
                <a:cubicBezTo>
                  <a:pt x="22811" y="376591"/>
                  <a:pt x="-11239" y="149112"/>
                  <a:pt x="0" y="0"/>
                </a:cubicBezTo>
                <a:close/>
              </a:path>
            </a:pathLst>
          </a:custGeom>
          <a:solidFill>
            <a:schemeClr val="tx2">
              <a:lumMod val="20000"/>
              <a:lumOff val="80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dirty="0">
                <a:latin typeface="Amatic SC" panose="00000500000000000000" pitchFamily="2" charset="-79"/>
                <a:cs typeface="Amatic SC" panose="00000500000000000000" pitchFamily="2" charset="-79"/>
              </a:rPr>
              <a:t>Dialogværktøjer</a:t>
            </a:r>
          </a:p>
          <a:p>
            <a:pPr marL="252000" lvl="1"/>
            <a:r>
              <a:rPr lang="da-DK" sz="1200" b="1" dirty="0">
                <a:latin typeface="Quicksand" panose="020B0604020202020204" charset="0"/>
                <a:cs typeface="Amatic SC" panose="00000500000000000000" pitchFamily="2" charset="-79"/>
              </a:rPr>
              <a:t>Fire lydoptagelser </a:t>
            </a:r>
            <a:r>
              <a:rPr lang="da-DK" sz="1200" dirty="0">
                <a:latin typeface="Quicksand" panose="020B0604020202020204" charset="0"/>
                <a:cs typeface="Amatic SC" panose="00000500000000000000" pitchFamily="2" charset="-79"/>
              </a:rPr>
              <a:t>af dialoger i ledelsesteams fra</a:t>
            </a:r>
            <a:br>
              <a:rPr lang="da-DK" sz="1200" dirty="0">
                <a:latin typeface="Quicksand" panose="020B0604020202020204" charset="0"/>
                <a:cs typeface="Amatic SC" panose="00000500000000000000" pitchFamily="2" charset="-79"/>
              </a:rPr>
            </a:br>
            <a:r>
              <a:rPr lang="da-DK" sz="1200" dirty="0">
                <a:latin typeface="Quicksand" panose="020B0604020202020204" charset="0"/>
                <a:cs typeface="Amatic SC" panose="00000500000000000000" pitchFamily="2" charset="-79"/>
              </a:rPr>
              <a:t>forskellige skoler.</a:t>
            </a:r>
          </a:p>
          <a:p>
            <a:pPr lvl="1"/>
            <a:endParaRPr lang="da-DK" sz="1200" dirty="0">
              <a:latin typeface="Quicksand" panose="020B0604020202020204" charset="0"/>
              <a:cs typeface="Amatic SC" panose="00000500000000000000" pitchFamily="2" charset="-79"/>
            </a:endParaRPr>
          </a:p>
          <a:p>
            <a:pPr marL="252000" lvl="1"/>
            <a:r>
              <a:rPr lang="da-DK" sz="1200" b="1" dirty="0">
                <a:latin typeface="Quicksand" panose="020B0604020202020204" charset="0"/>
                <a:cs typeface="Amatic SC" panose="00000500000000000000" pitchFamily="2" charset="-79"/>
              </a:rPr>
              <a:t>Fire lydoptagelser </a:t>
            </a:r>
            <a:r>
              <a:rPr lang="da-DK" sz="1200" dirty="0">
                <a:latin typeface="Quicksand" panose="020B0604020202020204" charset="0"/>
                <a:cs typeface="Amatic SC" panose="00000500000000000000" pitchFamily="2" charset="-79"/>
              </a:rPr>
              <a:t>af dialoger i teams (pædagogisk personale) fra forskellige skoler.</a:t>
            </a:r>
          </a:p>
          <a:p>
            <a:pPr marL="800100" lvl="1" indent="-342900">
              <a:buFontTx/>
              <a:buChar char="-"/>
            </a:pPr>
            <a:endParaRPr lang="da-DK" sz="1200" b="1" dirty="0">
              <a:latin typeface="Quicksand" panose="020B0604020202020204" charset="0"/>
              <a:cs typeface="Amatic SC" panose="00000500000000000000" pitchFamily="2" charset="-79"/>
            </a:endParaRPr>
          </a:p>
        </p:txBody>
      </p:sp>
      <p:sp>
        <p:nvSpPr>
          <p:cNvPr id="5" name="TextBox 4">
            <a:extLst>
              <a:ext uri="{FF2B5EF4-FFF2-40B4-BE49-F238E27FC236}">
                <a16:creationId xmlns:a16="http://schemas.microsoft.com/office/drawing/2014/main" id="{F8011E77-FD52-8D59-DF69-25DB95D1DA2D}"/>
              </a:ext>
            </a:extLst>
          </p:cNvPr>
          <p:cNvSpPr txBox="1"/>
          <p:nvPr/>
        </p:nvSpPr>
        <p:spPr>
          <a:xfrm>
            <a:off x="4792256" y="2034885"/>
            <a:ext cx="3191855" cy="3631763"/>
          </a:xfrm>
          <a:custGeom>
            <a:avLst/>
            <a:gdLst>
              <a:gd name="connsiteX0" fmla="*/ 0 w 3191855"/>
              <a:gd name="connsiteY0" fmla="*/ 0 h 3631763"/>
              <a:gd name="connsiteX1" fmla="*/ 702208 w 3191855"/>
              <a:gd name="connsiteY1" fmla="*/ 0 h 3631763"/>
              <a:gd name="connsiteX2" fmla="*/ 1372498 w 3191855"/>
              <a:gd name="connsiteY2" fmla="*/ 0 h 3631763"/>
              <a:gd name="connsiteX3" fmla="*/ 2010869 w 3191855"/>
              <a:gd name="connsiteY3" fmla="*/ 0 h 3631763"/>
              <a:gd name="connsiteX4" fmla="*/ 3191855 w 3191855"/>
              <a:gd name="connsiteY4" fmla="*/ 0 h 3631763"/>
              <a:gd name="connsiteX5" fmla="*/ 3191855 w 3191855"/>
              <a:gd name="connsiteY5" fmla="*/ 677929 h 3631763"/>
              <a:gd name="connsiteX6" fmla="*/ 3191855 w 3191855"/>
              <a:gd name="connsiteY6" fmla="*/ 1319541 h 3631763"/>
              <a:gd name="connsiteX7" fmla="*/ 3191855 w 3191855"/>
              <a:gd name="connsiteY7" fmla="*/ 1852199 h 3631763"/>
              <a:gd name="connsiteX8" fmla="*/ 3191855 w 3191855"/>
              <a:gd name="connsiteY8" fmla="*/ 2493811 h 3631763"/>
              <a:gd name="connsiteX9" fmla="*/ 3191855 w 3191855"/>
              <a:gd name="connsiteY9" fmla="*/ 2990152 h 3631763"/>
              <a:gd name="connsiteX10" fmla="*/ 3191855 w 3191855"/>
              <a:gd name="connsiteY10" fmla="*/ 3631763 h 3631763"/>
              <a:gd name="connsiteX11" fmla="*/ 2617321 w 3191855"/>
              <a:gd name="connsiteY11" fmla="*/ 3631763 h 3631763"/>
              <a:gd name="connsiteX12" fmla="*/ 1915113 w 3191855"/>
              <a:gd name="connsiteY12" fmla="*/ 3631763 h 3631763"/>
              <a:gd name="connsiteX13" fmla="*/ 1308661 w 3191855"/>
              <a:gd name="connsiteY13" fmla="*/ 3631763 h 3631763"/>
              <a:gd name="connsiteX14" fmla="*/ 606452 w 3191855"/>
              <a:gd name="connsiteY14" fmla="*/ 3631763 h 3631763"/>
              <a:gd name="connsiteX15" fmla="*/ 0 w 3191855"/>
              <a:gd name="connsiteY15" fmla="*/ 3631763 h 3631763"/>
              <a:gd name="connsiteX16" fmla="*/ 0 w 3191855"/>
              <a:gd name="connsiteY16" fmla="*/ 3135422 h 3631763"/>
              <a:gd name="connsiteX17" fmla="*/ 0 w 3191855"/>
              <a:gd name="connsiteY17" fmla="*/ 2493811 h 3631763"/>
              <a:gd name="connsiteX18" fmla="*/ 0 w 3191855"/>
              <a:gd name="connsiteY18" fmla="*/ 1997470 h 3631763"/>
              <a:gd name="connsiteX19" fmla="*/ 0 w 3191855"/>
              <a:gd name="connsiteY19" fmla="*/ 1501129 h 3631763"/>
              <a:gd name="connsiteX20" fmla="*/ 0 w 3191855"/>
              <a:gd name="connsiteY20" fmla="*/ 823200 h 3631763"/>
              <a:gd name="connsiteX21" fmla="*/ 0 w 3191855"/>
              <a:gd name="connsiteY21" fmla="*/ 0 h 363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1855" h="3631763" fill="none" extrusionOk="0">
                <a:moveTo>
                  <a:pt x="0" y="0"/>
                </a:moveTo>
                <a:cubicBezTo>
                  <a:pt x="247222" y="15772"/>
                  <a:pt x="408195" y="2755"/>
                  <a:pt x="702208" y="0"/>
                </a:cubicBezTo>
                <a:cubicBezTo>
                  <a:pt x="996221" y="-2755"/>
                  <a:pt x="1229379" y="-7637"/>
                  <a:pt x="1372498" y="0"/>
                </a:cubicBezTo>
                <a:cubicBezTo>
                  <a:pt x="1515617" y="7637"/>
                  <a:pt x="1862230" y="-6227"/>
                  <a:pt x="2010869" y="0"/>
                </a:cubicBezTo>
                <a:cubicBezTo>
                  <a:pt x="2159508" y="6227"/>
                  <a:pt x="2848726" y="-12682"/>
                  <a:pt x="3191855" y="0"/>
                </a:cubicBezTo>
                <a:cubicBezTo>
                  <a:pt x="3177757" y="233322"/>
                  <a:pt x="3214380" y="399907"/>
                  <a:pt x="3191855" y="677929"/>
                </a:cubicBezTo>
                <a:cubicBezTo>
                  <a:pt x="3169330" y="955951"/>
                  <a:pt x="3167288" y="1060612"/>
                  <a:pt x="3191855" y="1319541"/>
                </a:cubicBezTo>
                <a:cubicBezTo>
                  <a:pt x="3216422" y="1578470"/>
                  <a:pt x="3193400" y="1667830"/>
                  <a:pt x="3191855" y="1852199"/>
                </a:cubicBezTo>
                <a:cubicBezTo>
                  <a:pt x="3190310" y="2036568"/>
                  <a:pt x="3207606" y="2275692"/>
                  <a:pt x="3191855" y="2493811"/>
                </a:cubicBezTo>
                <a:cubicBezTo>
                  <a:pt x="3176104" y="2711930"/>
                  <a:pt x="3170735" y="2827623"/>
                  <a:pt x="3191855" y="2990152"/>
                </a:cubicBezTo>
                <a:cubicBezTo>
                  <a:pt x="3212975" y="3152681"/>
                  <a:pt x="3223013" y="3500952"/>
                  <a:pt x="3191855" y="3631763"/>
                </a:cubicBezTo>
                <a:cubicBezTo>
                  <a:pt x="2981844" y="3642880"/>
                  <a:pt x="2777422" y="3618145"/>
                  <a:pt x="2617321" y="3631763"/>
                </a:cubicBezTo>
                <a:cubicBezTo>
                  <a:pt x="2457220" y="3645381"/>
                  <a:pt x="2127662" y="3616476"/>
                  <a:pt x="1915113" y="3631763"/>
                </a:cubicBezTo>
                <a:cubicBezTo>
                  <a:pt x="1702564" y="3647050"/>
                  <a:pt x="1542716" y="3645856"/>
                  <a:pt x="1308661" y="3631763"/>
                </a:cubicBezTo>
                <a:cubicBezTo>
                  <a:pt x="1074606" y="3617670"/>
                  <a:pt x="818282" y="3607296"/>
                  <a:pt x="606452" y="3631763"/>
                </a:cubicBezTo>
                <a:cubicBezTo>
                  <a:pt x="394622" y="3656230"/>
                  <a:pt x="280538" y="3641037"/>
                  <a:pt x="0" y="3631763"/>
                </a:cubicBezTo>
                <a:cubicBezTo>
                  <a:pt x="-22579" y="3463511"/>
                  <a:pt x="-1889" y="3353787"/>
                  <a:pt x="0" y="3135422"/>
                </a:cubicBezTo>
                <a:cubicBezTo>
                  <a:pt x="1889" y="2917057"/>
                  <a:pt x="-5638" y="2656833"/>
                  <a:pt x="0" y="2493811"/>
                </a:cubicBezTo>
                <a:cubicBezTo>
                  <a:pt x="5638" y="2330789"/>
                  <a:pt x="13787" y="2183556"/>
                  <a:pt x="0" y="1997470"/>
                </a:cubicBezTo>
                <a:cubicBezTo>
                  <a:pt x="-13787" y="1811384"/>
                  <a:pt x="1087" y="1720051"/>
                  <a:pt x="0" y="1501129"/>
                </a:cubicBezTo>
                <a:cubicBezTo>
                  <a:pt x="-1087" y="1282207"/>
                  <a:pt x="14923" y="1114852"/>
                  <a:pt x="0" y="823200"/>
                </a:cubicBezTo>
                <a:cubicBezTo>
                  <a:pt x="-14923" y="531548"/>
                  <a:pt x="15101" y="185124"/>
                  <a:pt x="0" y="0"/>
                </a:cubicBezTo>
                <a:close/>
              </a:path>
              <a:path w="3191855" h="3631763" stroke="0" extrusionOk="0">
                <a:moveTo>
                  <a:pt x="0" y="0"/>
                </a:moveTo>
                <a:cubicBezTo>
                  <a:pt x="148733" y="5662"/>
                  <a:pt x="323181" y="-29486"/>
                  <a:pt x="606452" y="0"/>
                </a:cubicBezTo>
                <a:cubicBezTo>
                  <a:pt x="889723" y="29486"/>
                  <a:pt x="884118" y="3669"/>
                  <a:pt x="1149068" y="0"/>
                </a:cubicBezTo>
                <a:cubicBezTo>
                  <a:pt x="1414018" y="-3669"/>
                  <a:pt x="1535308" y="30514"/>
                  <a:pt x="1851276" y="0"/>
                </a:cubicBezTo>
                <a:cubicBezTo>
                  <a:pt x="2167244" y="-30514"/>
                  <a:pt x="2175792" y="-14065"/>
                  <a:pt x="2457728" y="0"/>
                </a:cubicBezTo>
                <a:cubicBezTo>
                  <a:pt x="2739664" y="14065"/>
                  <a:pt x="2953605" y="-18183"/>
                  <a:pt x="3191855" y="0"/>
                </a:cubicBezTo>
                <a:cubicBezTo>
                  <a:pt x="3171361" y="157538"/>
                  <a:pt x="3184552" y="388594"/>
                  <a:pt x="3191855" y="677929"/>
                </a:cubicBezTo>
                <a:cubicBezTo>
                  <a:pt x="3199158" y="967264"/>
                  <a:pt x="3196235" y="1073328"/>
                  <a:pt x="3191855" y="1283223"/>
                </a:cubicBezTo>
                <a:cubicBezTo>
                  <a:pt x="3187475" y="1493118"/>
                  <a:pt x="3162025" y="1747110"/>
                  <a:pt x="3191855" y="1888517"/>
                </a:cubicBezTo>
                <a:cubicBezTo>
                  <a:pt x="3221685" y="2029924"/>
                  <a:pt x="3185470" y="2280649"/>
                  <a:pt x="3191855" y="2421175"/>
                </a:cubicBezTo>
                <a:cubicBezTo>
                  <a:pt x="3198240" y="2561701"/>
                  <a:pt x="3172585" y="2809797"/>
                  <a:pt x="3191855" y="2953834"/>
                </a:cubicBezTo>
                <a:cubicBezTo>
                  <a:pt x="3211125" y="3097871"/>
                  <a:pt x="3198108" y="3439381"/>
                  <a:pt x="3191855" y="3631763"/>
                </a:cubicBezTo>
                <a:cubicBezTo>
                  <a:pt x="2908947" y="3601457"/>
                  <a:pt x="2691100" y="3645183"/>
                  <a:pt x="2521565" y="3631763"/>
                </a:cubicBezTo>
                <a:cubicBezTo>
                  <a:pt x="2352030" y="3618344"/>
                  <a:pt x="2049592" y="3620210"/>
                  <a:pt x="1819357" y="3631763"/>
                </a:cubicBezTo>
                <a:cubicBezTo>
                  <a:pt x="1589122" y="3643316"/>
                  <a:pt x="1384764" y="3625677"/>
                  <a:pt x="1117149" y="3631763"/>
                </a:cubicBezTo>
                <a:cubicBezTo>
                  <a:pt x="849534" y="3637849"/>
                  <a:pt x="557516" y="3579962"/>
                  <a:pt x="0" y="3631763"/>
                </a:cubicBezTo>
                <a:cubicBezTo>
                  <a:pt x="18178" y="3474992"/>
                  <a:pt x="16179" y="3166028"/>
                  <a:pt x="0" y="3026469"/>
                </a:cubicBezTo>
                <a:cubicBezTo>
                  <a:pt x="-16179" y="2886910"/>
                  <a:pt x="11626" y="2650557"/>
                  <a:pt x="0" y="2457493"/>
                </a:cubicBezTo>
                <a:cubicBezTo>
                  <a:pt x="-11626" y="2264429"/>
                  <a:pt x="-24216" y="2181398"/>
                  <a:pt x="0" y="1961152"/>
                </a:cubicBezTo>
                <a:cubicBezTo>
                  <a:pt x="24216" y="1740906"/>
                  <a:pt x="-12269" y="1571218"/>
                  <a:pt x="0" y="1428493"/>
                </a:cubicBezTo>
                <a:cubicBezTo>
                  <a:pt x="12269" y="1285768"/>
                  <a:pt x="17895" y="1044807"/>
                  <a:pt x="0" y="895835"/>
                </a:cubicBezTo>
                <a:cubicBezTo>
                  <a:pt x="-17895" y="746863"/>
                  <a:pt x="19059" y="442557"/>
                  <a:pt x="0" y="0"/>
                </a:cubicBezTo>
                <a:close/>
              </a:path>
            </a:pathLst>
          </a:custGeom>
          <a:solidFill>
            <a:schemeClr val="tx2">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Casebesøg på skoler</a:t>
            </a: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lvl="1"/>
            <a:endParaRPr lang="da-DK" sz="2000">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C6DC51C9-021A-D41E-8C13-B63BF5F64C2F}"/>
              </a:ext>
            </a:extLst>
          </p:cNvPr>
          <p:cNvSpPr txBox="1"/>
          <p:nvPr/>
        </p:nvSpPr>
        <p:spPr>
          <a:xfrm>
            <a:off x="5087162" y="4260474"/>
            <a:ext cx="2571738" cy="369332"/>
          </a:xfrm>
          <a:custGeom>
            <a:avLst/>
            <a:gdLst>
              <a:gd name="connsiteX0" fmla="*/ 0 w 2571738"/>
              <a:gd name="connsiteY0" fmla="*/ 0 h 369332"/>
              <a:gd name="connsiteX1" fmla="*/ 617217 w 2571738"/>
              <a:gd name="connsiteY1" fmla="*/ 0 h 369332"/>
              <a:gd name="connsiteX2" fmla="*/ 1182999 w 2571738"/>
              <a:gd name="connsiteY2" fmla="*/ 0 h 369332"/>
              <a:gd name="connsiteX3" fmla="*/ 1877369 w 2571738"/>
              <a:gd name="connsiteY3" fmla="*/ 0 h 369332"/>
              <a:gd name="connsiteX4" fmla="*/ 2571738 w 2571738"/>
              <a:gd name="connsiteY4" fmla="*/ 0 h 369332"/>
              <a:gd name="connsiteX5" fmla="*/ 2571738 w 2571738"/>
              <a:gd name="connsiteY5" fmla="*/ 369332 h 369332"/>
              <a:gd name="connsiteX6" fmla="*/ 1980238 w 2571738"/>
              <a:gd name="connsiteY6" fmla="*/ 369332 h 369332"/>
              <a:gd name="connsiteX7" fmla="*/ 1388739 w 2571738"/>
              <a:gd name="connsiteY7" fmla="*/ 369332 h 369332"/>
              <a:gd name="connsiteX8" fmla="*/ 694369 w 2571738"/>
              <a:gd name="connsiteY8" fmla="*/ 369332 h 369332"/>
              <a:gd name="connsiteX9" fmla="*/ 0 w 2571738"/>
              <a:gd name="connsiteY9" fmla="*/ 369332 h 369332"/>
              <a:gd name="connsiteX10" fmla="*/ 0 w 257173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38" h="369332" extrusionOk="0">
                <a:moveTo>
                  <a:pt x="0" y="0"/>
                </a:moveTo>
                <a:cubicBezTo>
                  <a:pt x="222907" y="-13606"/>
                  <a:pt x="488073" y="-28567"/>
                  <a:pt x="617217" y="0"/>
                </a:cubicBezTo>
                <a:cubicBezTo>
                  <a:pt x="746361" y="28567"/>
                  <a:pt x="1059442" y="10673"/>
                  <a:pt x="1182999" y="0"/>
                </a:cubicBezTo>
                <a:cubicBezTo>
                  <a:pt x="1306556" y="-10673"/>
                  <a:pt x="1569008" y="11899"/>
                  <a:pt x="1877369" y="0"/>
                </a:cubicBezTo>
                <a:cubicBezTo>
                  <a:pt x="2185730" y="-11899"/>
                  <a:pt x="2431630" y="31249"/>
                  <a:pt x="2571738" y="0"/>
                </a:cubicBezTo>
                <a:cubicBezTo>
                  <a:pt x="2588844" y="91456"/>
                  <a:pt x="2589897" y="211595"/>
                  <a:pt x="2571738" y="369332"/>
                </a:cubicBezTo>
                <a:cubicBezTo>
                  <a:pt x="2451904" y="398746"/>
                  <a:pt x="2207214" y="349778"/>
                  <a:pt x="1980238" y="369332"/>
                </a:cubicBezTo>
                <a:cubicBezTo>
                  <a:pt x="1753262" y="388886"/>
                  <a:pt x="1670905" y="371552"/>
                  <a:pt x="1388739" y="369332"/>
                </a:cubicBezTo>
                <a:cubicBezTo>
                  <a:pt x="1106573" y="367112"/>
                  <a:pt x="972365" y="343507"/>
                  <a:pt x="694369" y="369332"/>
                </a:cubicBezTo>
                <a:cubicBezTo>
                  <a:pt x="416373" y="395158"/>
                  <a:pt x="222865" y="337236"/>
                  <a:pt x="0" y="369332"/>
                </a:cubicBezTo>
                <a:cubicBezTo>
                  <a:pt x="11387" y="231265"/>
                  <a:pt x="-12011" y="175783"/>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algn="ctr"/>
            <a:r>
              <a:rPr lang="da-DK" sz="2400" b="1">
                <a:latin typeface="Amatic SC" panose="00000500000000000000" pitchFamily="2" charset="-79"/>
                <a:cs typeface="Amatic SC" panose="00000500000000000000" pitchFamily="2" charset="-79"/>
              </a:rPr>
              <a:t>Observationer</a:t>
            </a:r>
          </a:p>
        </p:txBody>
      </p:sp>
      <p:sp>
        <p:nvSpPr>
          <p:cNvPr id="11" name="TextBox 10">
            <a:extLst>
              <a:ext uri="{FF2B5EF4-FFF2-40B4-BE49-F238E27FC236}">
                <a16:creationId xmlns:a16="http://schemas.microsoft.com/office/drawing/2014/main" id="{6F1F60EC-D9D6-4AA9-32FC-3E3409DB52CB}"/>
              </a:ext>
            </a:extLst>
          </p:cNvPr>
          <p:cNvSpPr txBox="1"/>
          <p:nvPr/>
        </p:nvSpPr>
        <p:spPr>
          <a:xfrm>
            <a:off x="5087162" y="4743318"/>
            <a:ext cx="2648452" cy="369332"/>
          </a:xfrm>
          <a:prstGeom prst="rect">
            <a:avLst/>
          </a:prstGeom>
          <a:noFill/>
        </p:spPr>
        <p:txBody>
          <a:bodyPr wrap="square" lIns="0" tIns="0" rIns="0" bIns="0" rtlCol="0">
            <a:spAutoFit/>
          </a:bodyPr>
          <a:lstStyle/>
          <a:p>
            <a:pPr marL="252000"/>
            <a:r>
              <a:rPr lang="da-DK" sz="1200" dirty="0">
                <a:latin typeface="Quicksand" panose="020B0604020202020204" charset="0"/>
                <a:cs typeface="Amatic SC" panose="00000500000000000000" pitchFamily="2" charset="-79"/>
              </a:rPr>
              <a:t>Udført som led i</a:t>
            </a:r>
            <a:r>
              <a:rPr lang="da-DK" sz="1200" b="1" dirty="0">
                <a:latin typeface="Quicksand" panose="020B0604020202020204" charset="0"/>
                <a:cs typeface="Amatic SC" panose="00000500000000000000" pitchFamily="2" charset="-79"/>
              </a:rPr>
              <a:t> casebesøg på fem udvalgte skoler </a:t>
            </a:r>
            <a:r>
              <a:rPr lang="da-DK" sz="1200" dirty="0">
                <a:latin typeface="Quicksand" panose="020B0604020202020204" charset="0"/>
                <a:cs typeface="Amatic SC" panose="00000500000000000000" pitchFamily="2" charset="-79"/>
              </a:rPr>
              <a:t>i udvalgte kommuner.</a:t>
            </a:r>
          </a:p>
        </p:txBody>
      </p:sp>
      <p:pic>
        <p:nvPicPr>
          <p:cNvPr id="12" name="Graphic 11" descr="Eyes outline">
            <a:extLst>
              <a:ext uri="{FF2B5EF4-FFF2-40B4-BE49-F238E27FC236}">
                <a16:creationId xmlns:a16="http://schemas.microsoft.com/office/drawing/2014/main" id="{9A6D265D-5073-204C-9231-09CB8F6403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0983" y="3628236"/>
            <a:ext cx="914400" cy="914400"/>
          </a:xfrm>
          <a:prstGeom prst="rect">
            <a:avLst/>
          </a:prstGeom>
        </p:spPr>
      </p:pic>
      <p:pic>
        <p:nvPicPr>
          <p:cNvPr id="18" name="Graphic 17" descr="Clipboard Partially Checked with solid fill">
            <a:extLst>
              <a:ext uri="{FF2B5EF4-FFF2-40B4-BE49-F238E27FC236}">
                <a16:creationId xmlns:a16="http://schemas.microsoft.com/office/drawing/2014/main" id="{802D8400-1442-75D1-FC9E-9E823AD9A5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7485" y="1253842"/>
            <a:ext cx="714350" cy="714350"/>
          </a:xfrm>
          <a:prstGeom prst="rect">
            <a:avLst/>
          </a:prstGeom>
        </p:spPr>
      </p:pic>
      <p:pic>
        <p:nvPicPr>
          <p:cNvPr id="13" name="Graphic 12" descr="Chat with solid fill">
            <a:extLst>
              <a:ext uri="{FF2B5EF4-FFF2-40B4-BE49-F238E27FC236}">
                <a16:creationId xmlns:a16="http://schemas.microsoft.com/office/drawing/2014/main" id="{D7D8C319-BCC4-62B1-4202-276D8B9AB4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17460" y="3387136"/>
            <a:ext cx="914400" cy="914400"/>
          </a:xfrm>
          <a:prstGeom prst="rect">
            <a:avLst/>
          </a:prstGeom>
        </p:spPr>
      </p:pic>
      <p:pic>
        <p:nvPicPr>
          <p:cNvPr id="19" name="Graphic 18" descr="Users with solid fill">
            <a:extLst>
              <a:ext uri="{FF2B5EF4-FFF2-40B4-BE49-F238E27FC236}">
                <a16:creationId xmlns:a16="http://schemas.microsoft.com/office/drawing/2014/main" id="{A4CDCBF3-7806-8C4D-73D9-E24747E380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11122" y="1228788"/>
            <a:ext cx="914400" cy="914400"/>
          </a:xfrm>
          <a:prstGeom prst="rect">
            <a:avLst/>
          </a:prstGeom>
        </p:spPr>
      </p:pic>
      <p:pic>
        <p:nvPicPr>
          <p:cNvPr id="20" name="Graphic 19" descr="Schoolhouse with solid fill">
            <a:extLst>
              <a:ext uri="{FF2B5EF4-FFF2-40B4-BE49-F238E27FC236}">
                <a16:creationId xmlns:a16="http://schemas.microsoft.com/office/drawing/2014/main" id="{6F597099-16CC-790D-A288-A62EF10D5A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15831" y="1162321"/>
            <a:ext cx="914400" cy="914400"/>
          </a:xfrm>
          <a:prstGeom prst="rect">
            <a:avLst/>
          </a:prstGeom>
        </p:spPr>
      </p:pic>
      <p:sp>
        <p:nvSpPr>
          <p:cNvPr id="21" name="TextBox 20">
            <a:extLst>
              <a:ext uri="{FF2B5EF4-FFF2-40B4-BE49-F238E27FC236}">
                <a16:creationId xmlns:a16="http://schemas.microsoft.com/office/drawing/2014/main" id="{7B941C82-DB62-49AB-642A-17C6EBEEA8EF}"/>
              </a:ext>
            </a:extLst>
          </p:cNvPr>
          <p:cNvSpPr txBox="1"/>
          <p:nvPr/>
        </p:nvSpPr>
        <p:spPr>
          <a:xfrm>
            <a:off x="8457771" y="2020270"/>
            <a:ext cx="3402218" cy="1477328"/>
          </a:xfrm>
          <a:custGeom>
            <a:avLst/>
            <a:gdLst>
              <a:gd name="connsiteX0" fmla="*/ 0 w 3402218"/>
              <a:gd name="connsiteY0" fmla="*/ 0 h 1477328"/>
              <a:gd name="connsiteX1" fmla="*/ 646421 w 3402218"/>
              <a:gd name="connsiteY1" fmla="*/ 0 h 1477328"/>
              <a:gd name="connsiteX2" fmla="*/ 1224798 w 3402218"/>
              <a:gd name="connsiteY2" fmla="*/ 0 h 1477328"/>
              <a:gd name="connsiteX3" fmla="*/ 1837198 w 3402218"/>
              <a:gd name="connsiteY3" fmla="*/ 0 h 1477328"/>
              <a:gd name="connsiteX4" fmla="*/ 2551664 w 3402218"/>
              <a:gd name="connsiteY4" fmla="*/ 0 h 1477328"/>
              <a:gd name="connsiteX5" fmla="*/ 3402218 w 3402218"/>
              <a:gd name="connsiteY5" fmla="*/ 0 h 1477328"/>
              <a:gd name="connsiteX6" fmla="*/ 3402218 w 3402218"/>
              <a:gd name="connsiteY6" fmla="*/ 462896 h 1477328"/>
              <a:gd name="connsiteX7" fmla="*/ 3402218 w 3402218"/>
              <a:gd name="connsiteY7" fmla="*/ 911019 h 1477328"/>
              <a:gd name="connsiteX8" fmla="*/ 3402218 w 3402218"/>
              <a:gd name="connsiteY8" fmla="*/ 1477328 h 1477328"/>
              <a:gd name="connsiteX9" fmla="*/ 2721774 w 3402218"/>
              <a:gd name="connsiteY9" fmla="*/ 1477328 h 1477328"/>
              <a:gd name="connsiteX10" fmla="*/ 2109375 w 3402218"/>
              <a:gd name="connsiteY10" fmla="*/ 1477328 h 1477328"/>
              <a:gd name="connsiteX11" fmla="*/ 1360887 w 3402218"/>
              <a:gd name="connsiteY11" fmla="*/ 1477328 h 1477328"/>
              <a:gd name="connsiteX12" fmla="*/ 714466 w 3402218"/>
              <a:gd name="connsiteY12" fmla="*/ 1477328 h 1477328"/>
              <a:gd name="connsiteX13" fmla="*/ 0 w 3402218"/>
              <a:gd name="connsiteY13" fmla="*/ 1477328 h 1477328"/>
              <a:gd name="connsiteX14" fmla="*/ 0 w 3402218"/>
              <a:gd name="connsiteY14" fmla="*/ 970112 h 1477328"/>
              <a:gd name="connsiteX15" fmla="*/ 0 w 3402218"/>
              <a:gd name="connsiteY15" fmla="*/ 492443 h 1477328"/>
              <a:gd name="connsiteX16" fmla="*/ 0 w 3402218"/>
              <a:gd name="connsiteY16"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2218" h="1477328" fill="none" extrusionOk="0">
                <a:moveTo>
                  <a:pt x="0" y="0"/>
                </a:moveTo>
                <a:cubicBezTo>
                  <a:pt x="157255" y="-3612"/>
                  <a:pt x="422009" y="20585"/>
                  <a:pt x="646421" y="0"/>
                </a:cubicBezTo>
                <a:cubicBezTo>
                  <a:pt x="870833" y="-20585"/>
                  <a:pt x="1104704" y="-10731"/>
                  <a:pt x="1224798" y="0"/>
                </a:cubicBezTo>
                <a:cubicBezTo>
                  <a:pt x="1344892" y="10731"/>
                  <a:pt x="1703691" y="-16967"/>
                  <a:pt x="1837198" y="0"/>
                </a:cubicBezTo>
                <a:cubicBezTo>
                  <a:pt x="1970705" y="16967"/>
                  <a:pt x="2393532" y="9818"/>
                  <a:pt x="2551664" y="0"/>
                </a:cubicBezTo>
                <a:cubicBezTo>
                  <a:pt x="2709796" y="-9818"/>
                  <a:pt x="3163675" y="35131"/>
                  <a:pt x="3402218" y="0"/>
                </a:cubicBezTo>
                <a:cubicBezTo>
                  <a:pt x="3389768" y="210285"/>
                  <a:pt x="3407916" y="272749"/>
                  <a:pt x="3402218" y="462896"/>
                </a:cubicBezTo>
                <a:cubicBezTo>
                  <a:pt x="3396520" y="653043"/>
                  <a:pt x="3381063" y="817031"/>
                  <a:pt x="3402218" y="911019"/>
                </a:cubicBezTo>
                <a:cubicBezTo>
                  <a:pt x="3423373" y="1005007"/>
                  <a:pt x="3422212" y="1359959"/>
                  <a:pt x="3402218" y="1477328"/>
                </a:cubicBezTo>
                <a:cubicBezTo>
                  <a:pt x="3192359" y="1507729"/>
                  <a:pt x="2887991" y="1504717"/>
                  <a:pt x="2721774" y="1477328"/>
                </a:cubicBezTo>
                <a:cubicBezTo>
                  <a:pt x="2555557" y="1449939"/>
                  <a:pt x="2388479" y="1500500"/>
                  <a:pt x="2109375" y="1477328"/>
                </a:cubicBezTo>
                <a:cubicBezTo>
                  <a:pt x="1830271" y="1454156"/>
                  <a:pt x="1591010" y="1449864"/>
                  <a:pt x="1360887" y="1477328"/>
                </a:cubicBezTo>
                <a:cubicBezTo>
                  <a:pt x="1130764" y="1504792"/>
                  <a:pt x="1030515" y="1450470"/>
                  <a:pt x="714466" y="1477328"/>
                </a:cubicBezTo>
                <a:cubicBezTo>
                  <a:pt x="398417" y="1504186"/>
                  <a:pt x="280664" y="1447103"/>
                  <a:pt x="0" y="1477328"/>
                </a:cubicBezTo>
                <a:cubicBezTo>
                  <a:pt x="-11209" y="1282722"/>
                  <a:pt x="5083" y="1158167"/>
                  <a:pt x="0" y="970112"/>
                </a:cubicBezTo>
                <a:cubicBezTo>
                  <a:pt x="-5083" y="782057"/>
                  <a:pt x="-5470" y="714060"/>
                  <a:pt x="0" y="492443"/>
                </a:cubicBezTo>
                <a:cubicBezTo>
                  <a:pt x="5470" y="270826"/>
                  <a:pt x="-15039" y="164193"/>
                  <a:pt x="0" y="0"/>
                </a:cubicBezTo>
                <a:close/>
              </a:path>
              <a:path w="3402218" h="1477328" stroke="0" extrusionOk="0">
                <a:moveTo>
                  <a:pt x="0" y="0"/>
                </a:moveTo>
                <a:cubicBezTo>
                  <a:pt x="149681" y="19544"/>
                  <a:pt x="345904" y="31350"/>
                  <a:pt x="646421" y="0"/>
                </a:cubicBezTo>
                <a:cubicBezTo>
                  <a:pt x="946938" y="-31350"/>
                  <a:pt x="984550" y="-19106"/>
                  <a:pt x="1224798" y="0"/>
                </a:cubicBezTo>
                <a:cubicBezTo>
                  <a:pt x="1465046" y="19106"/>
                  <a:pt x="1799364" y="5975"/>
                  <a:pt x="1973286" y="0"/>
                </a:cubicBezTo>
                <a:cubicBezTo>
                  <a:pt x="2147208" y="-5975"/>
                  <a:pt x="2333475" y="-8471"/>
                  <a:pt x="2619708" y="0"/>
                </a:cubicBezTo>
                <a:cubicBezTo>
                  <a:pt x="2905941" y="8471"/>
                  <a:pt x="3208583" y="-27001"/>
                  <a:pt x="3402218" y="0"/>
                </a:cubicBezTo>
                <a:cubicBezTo>
                  <a:pt x="3396234" y="155912"/>
                  <a:pt x="3381467" y="377797"/>
                  <a:pt x="3402218" y="521989"/>
                </a:cubicBezTo>
                <a:cubicBezTo>
                  <a:pt x="3422969" y="666181"/>
                  <a:pt x="3405446" y="799293"/>
                  <a:pt x="3402218" y="1014432"/>
                </a:cubicBezTo>
                <a:cubicBezTo>
                  <a:pt x="3398990" y="1229571"/>
                  <a:pt x="3383960" y="1288622"/>
                  <a:pt x="3402218" y="1477328"/>
                </a:cubicBezTo>
                <a:cubicBezTo>
                  <a:pt x="3235732" y="1449995"/>
                  <a:pt x="2992376" y="1479078"/>
                  <a:pt x="2789819" y="1477328"/>
                </a:cubicBezTo>
                <a:cubicBezTo>
                  <a:pt x="2587262" y="1475578"/>
                  <a:pt x="2265837" y="1508379"/>
                  <a:pt x="2109375" y="1477328"/>
                </a:cubicBezTo>
                <a:cubicBezTo>
                  <a:pt x="1952913" y="1446277"/>
                  <a:pt x="1701897" y="1492771"/>
                  <a:pt x="1428932" y="1477328"/>
                </a:cubicBezTo>
                <a:cubicBezTo>
                  <a:pt x="1155967" y="1461885"/>
                  <a:pt x="1001602" y="1470407"/>
                  <a:pt x="782510" y="1477328"/>
                </a:cubicBezTo>
                <a:cubicBezTo>
                  <a:pt x="563418" y="1484249"/>
                  <a:pt x="345636" y="1515011"/>
                  <a:pt x="0" y="1477328"/>
                </a:cubicBezTo>
                <a:cubicBezTo>
                  <a:pt x="-15161" y="1358578"/>
                  <a:pt x="-15650" y="1162627"/>
                  <a:pt x="0" y="955339"/>
                </a:cubicBezTo>
                <a:cubicBezTo>
                  <a:pt x="15650" y="748051"/>
                  <a:pt x="536" y="598938"/>
                  <a:pt x="0" y="433350"/>
                </a:cubicBezTo>
                <a:cubicBezTo>
                  <a:pt x="-536" y="267762"/>
                  <a:pt x="-13318" y="173744"/>
                  <a:pt x="0" y="0"/>
                </a:cubicBezTo>
                <a:close/>
              </a:path>
            </a:pathLst>
          </a:custGeom>
          <a:solidFill>
            <a:schemeClr val="tx2">
              <a:lumMod val="20000"/>
              <a:lumOff val="80000"/>
            </a:schemeClr>
          </a:solidFill>
          <a:ln>
            <a:solidFill>
              <a:schemeClr val="accent6"/>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dirty="0">
                <a:latin typeface="Amatic SC" panose="00000500000000000000" pitchFamily="2" charset="-79"/>
                <a:cs typeface="Amatic SC" panose="00000500000000000000" pitchFamily="2" charset="-79"/>
              </a:rPr>
              <a:t>Valideringsworkshops</a:t>
            </a:r>
          </a:p>
          <a:p>
            <a:endParaRPr lang="da-DK" sz="1200" dirty="0">
              <a:latin typeface="Quicksand" panose="020B0604020202020204" charset="0"/>
              <a:cs typeface="Amatic SC" panose="00000500000000000000" pitchFamily="2" charset="-79"/>
            </a:endParaRPr>
          </a:p>
          <a:p>
            <a:pPr marL="252000"/>
            <a:r>
              <a:rPr lang="da-DK" sz="1200" dirty="0">
                <a:latin typeface="Quicksand" panose="020B0604020202020204" charset="0"/>
                <a:cs typeface="Amatic SC" panose="00000500000000000000" pitchFamily="2" charset="-79"/>
              </a:rPr>
              <a:t>Udført som </a:t>
            </a:r>
            <a:r>
              <a:rPr lang="da-DK" sz="1200" b="1" dirty="0">
                <a:latin typeface="Quicksand" panose="020B0604020202020204" charset="0"/>
                <a:cs typeface="Amatic SC" panose="00000500000000000000" pitchFamily="2" charset="-79"/>
              </a:rPr>
              <a:t>interviews med repræsentanter </a:t>
            </a:r>
            <a:r>
              <a:rPr lang="da-DK" sz="1200" dirty="0">
                <a:latin typeface="Quicksand" panose="020B0604020202020204" charset="0"/>
                <a:cs typeface="Amatic SC" panose="00000500000000000000" pitchFamily="2" charset="-79"/>
              </a:rPr>
              <a:t>(pædagogisk personale, vejledere og ledere) </a:t>
            </a:r>
            <a:br>
              <a:rPr lang="da-DK" sz="1200" dirty="0">
                <a:latin typeface="Quicksand" panose="020B0604020202020204" charset="0"/>
                <a:cs typeface="Amatic SC" panose="00000500000000000000" pitchFamily="2" charset="-79"/>
              </a:rPr>
            </a:br>
            <a:r>
              <a:rPr lang="da-DK" sz="1200" b="1" dirty="0">
                <a:latin typeface="Quicksand" panose="020B0604020202020204" charset="0"/>
                <a:cs typeface="Amatic SC" panose="00000500000000000000" pitchFamily="2" charset="-79"/>
              </a:rPr>
              <a:t>fra fem skoler </a:t>
            </a:r>
            <a:r>
              <a:rPr lang="da-DK" sz="1200" dirty="0">
                <a:latin typeface="Quicksand" panose="020B0604020202020204" charset="0"/>
                <a:cs typeface="Amatic SC" panose="00000500000000000000" pitchFamily="2" charset="-79"/>
              </a:rPr>
              <a:t>inden for hver af de udvalgte kommuner.</a:t>
            </a:r>
          </a:p>
          <a:p>
            <a:endParaRPr lang="da-DK" sz="1200" dirty="0">
              <a:latin typeface="Quicksand" panose="020B0604020202020204" charset="0"/>
              <a:cs typeface="Amatic SC" panose="00000500000000000000" pitchFamily="2" charset="-79"/>
            </a:endParaRPr>
          </a:p>
        </p:txBody>
      </p:sp>
      <p:grpSp>
        <p:nvGrpSpPr>
          <p:cNvPr id="8" name="Group 7">
            <a:extLst>
              <a:ext uri="{FF2B5EF4-FFF2-40B4-BE49-F238E27FC236}">
                <a16:creationId xmlns:a16="http://schemas.microsoft.com/office/drawing/2014/main" id="{F45E9660-60A1-5ACA-9EB0-3DE743587F2F}"/>
              </a:ext>
            </a:extLst>
          </p:cNvPr>
          <p:cNvGrpSpPr/>
          <p:nvPr/>
        </p:nvGrpSpPr>
        <p:grpSpPr>
          <a:xfrm>
            <a:off x="9732054" y="3776195"/>
            <a:ext cx="872536" cy="526886"/>
            <a:chOff x="9728765" y="3776195"/>
            <a:chExt cx="872536" cy="526886"/>
          </a:xfrm>
        </p:grpSpPr>
        <p:pic>
          <p:nvPicPr>
            <p:cNvPr id="26" name="Graphic 25" descr="Laptop with solid fill">
              <a:extLst>
                <a:ext uri="{FF2B5EF4-FFF2-40B4-BE49-F238E27FC236}">
                  <a16:creationId xmlns:a16="http://schemas.microsoft.com/office/drawing/2014/main" id="{81BB8BFE-E0DB-3831-4034-247D932C931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17363" y="3919143"/>
              <a:ext cx="383938" cy="383938"/>
            </a:xfrm>
            <a:prstGeom prst="rect">
              <a:avLst/>
            </a:prstGeom>
          </p:spPr>
        </p:pic>
        <p:pic>
          <p:nvPicPr>
            <p:cNvPr id="23" name="Graphic 22" descr="User with solid fill">
              <a:extLst>
                <a:ext uri="{FF2B5EF4-FFF2-40B4-BE49-F238E27FC236}">
                  <a16:creationId xmlns:a16="http://schemas.microsoft.com/office/drawing/2014/main" id="{71302C10-9A40-2FDA-3673-8FF96DACD9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28765" y="3776195"/>
              <a:ext cx="526886" cy="526886"/>
            </a:xfrm>
            <a:prstGeom prst="rect">
              <a:avLst/>
            </a:prstGeom>
          </p:spPr>
        </p:pic>
      </p:grpSp>
      <p:sp>
        <p:nvSpPr>
          <p:cNvPr id="24" name="TextBox 23">
            <a:extLst>
              <a:ext uri="{FF2B5EF4-FFF2-40B4-BE49-F238E27FC236}">
                <a16:creationId xmlns:a16="http://schemas.microsoft.com/office/drawing/2014/main" id="{D0E09C07-26C5-0545-BCE2-7C821B5D7E05}"/>
              </a:ext>
            </a:extLst>
          </p:cNvPr>
          <p:cNvSpPr txBox="1"/>
          <p:nvPr/>
        </p:nvSpPr>
        <p:spPr>
          <a:xfrm>
            <a:off x="8400240" y="4351237"/>
            <a:ext cx="3402218" cy="1292662"/>
          </a:xfrm>
          <a:custGeom>
            <a:avLst/>
            <a:gdLst>
              <a:gd name="connsiteX0" fmla="*/ 0 w 3402218"/>
              <a:gd name="connsiteY0" fmla="*/ 0 h 1292662"/>
              <a:gd name="connsiteX1" fmla="*/ 748488 w 3402218"/>
              <a:gd name="connsiteY1" fmla="*/ 0 h 1292662"/>
              <a:gd name="connsiteX2" fmla="*/ 1462954 w 3402218"/>
              <a:gd name="connsiteY2" fmla="*/ 0 h 1292662"/>
              <a:gd name="connsiteX3" fmla="*/ 2177420 w 3402218"/>
              <a:gd name="connsiteY3" fmla="*/ 0 h 1292662"/>
              <a:gd name="connsiteX4" fmla="*/ 2755797 w 3402218"/>
              <a:gd name="connsiteY4" fmla="*/ 0 h 1292662"/>
              <a:gd name="connsiteX5" fmla="*/ 3402218 w 3402218"/>
              <a:gd name="connsiteY5" fmla="*/ 0 h 1292662"/>
              <a:gd name="connsiteX6" fmla="*/ 3402218 w 3402218"/>
              <a:gd name="connsiteY6" fmla="*/ 659258 h 1292662"/>
              <a:gd name="connsiteX7" fmla="*/ 3402218 w 3402218"/>
              <a:gd name="connsiteY7" fmla="*/ 1292662 h 1292662"/>
              <a:gd name="connsiteX8" fmla="*/ 2721774 w 3402218"/>
              <a:gd name="connsiteY8" fmla="*/ 1292662 h 1292662"/>
              <a:gd name="connsiteX9" fmla="*/ 2143397 w 3402218"/>
              <a:gd name="connsiteY9" fmla="*/ 1292662 h 1292662"/>
              <a:gd name="connsiteX10" fmla="*/ 1565020 w 3402218"/>
              <a:gd name="connsiteY10" fmla="*/ 1292662 h 1292662"/>
              <a:gd name="connsiteX11" fmla="*/ 850555 w 3402218"/>
              <a:gd name="connsiteY11" fmla="*/ 1292662 h 1292662"/>
              <a:gd name="connsiteX12" fmla="*/ 0 w 3402218"/>
              <a:gd name="connsiteY12" fmla="*/ 1292662 h 1292662"/>
              <a:gd name="connsiteX13" fmla="*/ 0 w 3402218"/>
              <a:gd name="connsiteY13" fmla="*/ 620478 h 1292662"/>
              <a:gd name="connsiteX14" fmla="*/ 0 w 3402218"/>
              <a:gd name="connsiteY14"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2218" h="1292662" fill="none" extrusionOk="0">
                <a:moveTo>
                  <a:pt x="0" y="0"/>
                </a:moveTo>
                <a:cubicBezTo>
                  <a:pt x="249552" y="21984"/>
                  <a:pt x="429847" y="36671"/>
                  <a:pt x="748488" y="0"/>
                </a:cubicBezTo>
                <a:cubicBezTo>
                  <a:pt x="1067129" y="-36671"/>
                  <a:pt x="1143131" y="-913"/>
                  <a:pt x="1462954" y="0"/>
                </a:cubicBezTo>
                <a:cubicBezTo>
                  <a:pt x="1782777" y="913"/>
                  <a:pt x="1898063" y="-22952"/>
                  <a:pt x="2177420" y="0"/>
                </a:cubicBezTo>
                <a:cubicBezTo>
                  <a:pt x="2456777" y="22952"/>
                  <a:pt x="2635703" y="-10731"/>
                  <a:pt x="2755797" y="0"/>
                </a:cubicBezTo>
                <a:cubicBezTo>
                  <a:pt x="2875891" y="10731"/>
                  <a:pt x="3117963" y="19411"/>
                  <a:pt x="3402218" y="0"/>
                </a:cubicBezTo>
                <a:cubicBezTo>
                  <a:pt x="3410997" y="238240"/>
                  <a:pt x="3398344" y="354427"/>
                  <a:pt x="3402218" y="659258"/>
                </a:cubicBezTo>
                <a:cubicBezTo>
                  <a:pt x="3406092" y="964089"/>
                  <a:pt x="3403649" y="1054407"/>
                  <a:pt x="3402218" y="1292662"/>
                </a:cubicBezTo>
                <a:cubicBezTo>
                  <a:pt x="3213500" y="1286829"/>
                  <a:pt x="2980870" y="1316778"/>
                  <a:pt x="2721774" y="1292662"/>
                </a:cubicBezTo>
                <a:cubicBezTo>
                  <a:pt x="2462678" y="1268546"/>
                  <a:pt x="2372497" y="1304394"/>
                  <a:pt x="2143397" y="1292662"/>
                </a:cubicBezTo>
                <a:cubicBezTo>
                  <a:pt x="1914297" y="1280930"/>
                  <a:pt x="1841516" y="1269169"/>
                  <a:pt x="1565020" y="1292662"/>
                </a:cubicBezTo>
                <a:cubicBezTo>
                  <a:pt x="1288524" y="1316155"/>
                  <a:pt x="1068753" y="1314685"/>
                  <a:pt x="850555" y="1292662"/>
                </a:cubicBezTo>
                <a:cubicBezTo>
                  <a:pt x="632358" y="1270639"/>
                  <a:pt x="213939" y="1283995"/>
                  <a:pt x="0" y="1292662"/>
                </a:cubicBezTo>
                <a:cubicBezTo>
                  <a:pt x="-32946" y="1143432"/>
                  <a:pt x="-23406" y="899433"/>
                  <a:pt x="0" y="620478"/>
                </a:cubicBezTo>
                <a:cubicBezTo>
                  <a:pt x="23406" y="341523"/>
                  <a:pt x="-14010" y="206789"/>
                  <a:pt x="0" y="0"/>
                </a:cubicBezTo>
                <a:close/>
              </a:path>
              <a:path w="3402218" h="1292662" stroke="0" extrusionOk="0">
                <a:moveTo>
                  <a:pt x="0" y="0"/>
                </a:moveTo>
                <a:cubicBezTo>
                  <a:pt x="149681" y="19544"/>
                  <a:pt x="345904" y="31350"/>
                  <a:pt x="646421" y="0"/>
                </a:cubicBezTo>
                <a:cubicBezTo>
                  <a:pt x="946938" y="-31350"/>
                  <a:pt x="984550" y="-19106"/>
                  <a:pt x="1224798" y="0"/>
                </a:cubicBezTo>
                <a:cubicBezTo>
                  <a:pt x="1465046" y="19106"/>
                  <a:pt x="1799364" y="5975"/>
                  <a:pt x="1973286" y="0"/>
                </a:cubicBezTo>
                <a:cubicBezTo>
                  <a:pt x="2147208" y="-5975"/>
                  <a:pt x="2333475" y="-8471"/>
                  <a:pt x="2619708" y="0"/>
                </a:cubicBezTo>
                <a:cubicBezTo>
                  <a:pt x="2905941" y="8471"/>
                  <a:pt x="3208583" y="-27001"/>
                  <a:pt x="3402218" y="0"/>
                </a:cubicBezTo>
                <a:cubicBezTo>
                  <a:pt x="3376393" y="183033"/>
                  <a:pt x="3370879" y="388438"/>
                  <a:pt x="3402218" y="672184"/>
                </a:cubicBezTo>
                <a:cubicBezTo>
                  <a:pt x="3433557" y="955930"/>
                  <a:pt x="3401177" y="1065763"/>
                  <a:pt x="3402218" y="1292662"/>
                </a:cubicBezTo>
                <a:cubicBezTo>
                  <a:pt x="3115461" y="1283524"/>
                  <a:pt x="3017012" y="1325234"/>
                  <a:pt x="2721774" y="1292662"/>
                </a:cubicBezTo>
                <a:cubicBezTo>
                  <a:pt x="2426536" y="1260090"/>
                  <a:pt x="2290181" y="1292994"/>
                  <a:pt x="2143397" y="1292662"/>
                </a:cubicBezTo>
                <a:cubicBezTo>
                  <a:pt x="1996613" y="1292330"/>
                  <a:pt x="1618127" y="1319365"/>
                  <a:pt x="1462954" y="1292662"/>
                </a:cubicBezTo>
                <a:cubicBezTo>
                  <a:pt x="1307781" y="1265959"/>
                  <a:pt x="1056304" y="1310483"/>
                  <a:pt x="782510" y="1292662"/>
                </a:cubicBezTo>
                <a:cubicBezTo>
                  <a:pt x="508716" y="1274841"/>
                  <a:pt x="263427" y="1306622"/>
                  <a:pt x="0" y="1292662"/>
                </a:cubicBezTo>
                <a:cubicBezTo>
                  <a:pt x="13436" y="1155277"/>
                  <a:pt x="7190" y="885609"/>
                  <a:pt x="0" y="620478"/>
                </a:cubicBezTo>
                <a:cubicBezTo>
                  <a:pt x="-7190" y="355347"/>
                  <a:pt x="6469" y="309290"/>
                  <a:pt x="0" y="0"/>
                </a:cubicBezTo>
                <a:close/>
              </a:path>
            </a:pathLst>
          </a:custGeom>
          <a:solidFill>
            <a:schemeClr val="tx2">
              <a:lumMod val="20000"/>
              <a:lumOff val="80000"/>
            </a:schemeClr>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dirty="0">
                <a:latin typeface="Amatic SC" panose="00000500000000000000" pitchFamily="2" charset="-79"/>
                <a:cs typeface="Amatic SC" panose="00000500000000000000" pitchFamily="2" charset="-79"/>
              </a:rPr>
              <a:t>Virtuelle interviews med</a:t>
            </a:r>
            <a:br>
              <a:rPr lang="da-DK" sz="2400" b="1" dirty="0">
                <a:latin typeface="Amatic SC" panose="00000500000000000000" pitchFamily="2" charset="-79"/>
                <a:cs typeface="Amatic SC" panose="00000500000000000000" pitchFamily="2" charset="-79"/>
              </a:rPr>
            </a:br>
            <a:r>
              <a:rPr lang="da-DK" sz="2400" b="1" dirty="0">
                <a:latin typeface="Amatic SC" panose="00000500000000000000" pitchFamily="2" charset="-79"/>
                <a:cs typeface="Amatic SC" panose="00000500000000000000" pitchFamily="2" charset="-79"/>
              </a:rPr>
              <a:t>forvaltninger</a:t>
            </a:r>
          </a:p>
          <a:p>
            <a:pPr marL="252000" lvl="1"/>
            <a:r>
              <a:rPr lang="da-DK" sz="1200" dirty="0">
                <a:latin typeface="Quicksand" panose="020B0604020202020204" charset="0"/>
                <a:cs typeface="Amatic SC" panose="00000500000000000000" pitchFamily="2" charset="-79"/>
              </a:rPr>
              <a:t>Interview med kommunal tovholder og skolechef fra fem udvalgte kommuner.</a:t>
            </a:r>
            <a:br>
              <a:rPr lang="da-DK" sz="1200" dirty="0">
                <a:latin typeface="Quicksand" panose="020B0604020202020204" charset="0"/>
                <a:cs typeface="Amatic SC" panose="00000500000000000000" pitchFamily="2" charset="-79"/>
              </a:rPr>
            </a:br>
            <a:endParaRPr lang="da-DK" sz="1200" dirty="0">
              <a:latin typeface="Quicksand" panose="020B0604020202020204" charset="0"/>
              <a:cs typeface="Amatic SC" panose="00000500000000000000" pitchFamily="2" charset="-79"/>
            </a:endParaRPr>
          </a:p>
        </p:txBody>
      </p:sp>
      <p:sp>
        <p:nvSpPr>
          <p:cNvPr id="2" name="TextBox 1">
            <a:extLst>
              <a:ext uri="{FF2B5EF4-FFF2-40B4-BE49-F238E27FC236}">
                <a16:creationId xmlns:a16="http://schemas.microsoft.com/office/drawing/2014/main" id="{3C6880A0-9774-09DF-0267-F93E2B47DFEF}"/>
              </a:ext>
            </a:extLst>
          </p:cNvPr>
          <p:cNvSpPr txBox="1"/>
          <p:nvPr/>
        </p:nvSpPr>
        <p:spPr>
          <a:xfrm>
            <a:off x="5087162" y="2498090"/>
            <a:ext cx="2648452" cy="1231106"/>
          </a:xfrm>
          <a:prstGeom prst="rect">
            <a:avLst/>
          </a:prstGeom>
          <a:noFill/>
        </p:spPr>
        <p:txBody>
          <a:bodyPr wrap="square" lIns="0" tIns="0" rIns="0" bIns="0" rtlCol="0">
            <a:spAutoFit/>
          </a:bodyPr>
          <a:lstStyle/>
          <a:p>
            <a:pPr marL="252000"/>
            <a:r>
              <a:rPr lang="da-DK" sz="1200" dirty="0">
                <a:latin typeface="Quicksand" panose="020B0604020202020204" charset="0"/>
                <a:cs typeface="Amatic SC" panose="00000500000000000000" pitchFamily="2" charset="-79"/>
              </a:rPr>
              <a:t>Besøg på </a:t>
            </a:r>
            <a:r>
              <a:rPr lang="da-DK" sz="1200" b="1" dirty="0">
                <a:latin typeface="Quicksand" panose="020B0604020202020204" charset="0"/>
                <a:cs typeface="Amatic SC" panose="00000500000000000000" pitchFamily="2" charset="-79"/>
              </a:rPr>
              <a:t>fem udvalgte skoler</a:t>
            </a:r>
            <a:r>
              <a:rPr lang="da-DK" sz="1200" dirty="0">
                <a:latin typeface="Quicksand" panose="020B0604020202020204" charset="0"/>
                <a:cs typeface="Amatic SC" panose="00000500000000000000" pitchFamily="2" charset="-79"/>
              </a:rPr>
              <a:t> i udvalgte kommuner, hvor der er gennemført interviews med:</a:t>
            </a:r>
          </a:p>
          <a:p>
            <a:pPr marL="468000" lvl="1" indent="-108000">
              <a:buFontTx/>
              <a:buChar char="-"/>
            </a:pPr>
            <a:r>
              <a:rPr lang="da-DK" sz="1100" dirty="0">
                <a:latin typeface="Quicksand" panose="020B0604020202020204" charset="0"/>
                <a:cs typeface="Amatic SC" panose="00000500000000000000" pitchFamily="2" charset="-79"/>
              </a:rPr>
              <a:t>Elever</a:t>
            </a:r>
          </a:p>
          <a:p>
            <a:pPr marL="468000" lvl="1" indent="-108000">
              <a:buFontTx/>
              <a:buChar char="-"/>
            </a:pPr>
            <a:r>
              <a:rPr lang="da-DK" sz="1100" dirty="0">
                <a:latin typeface="Quicksand" panose="020B0604020202020204" charset="0"/>
                <a:cs typeface="Amatic SC" panose="00000500000000000000" pitchFamily="2" charset="-79"/>
              </a:rPr>
              <a:t>Pædagogisk personale</a:t>
            </a:r>
          </a:p>
          <a:p>
            <a:pPr marL="468000" lvl="1" indent="-108000">
              <a:buFontTx/>
              <a:buChar char="-"/>
            </a:pPr>
            <a:r>
              <a:rPr lang="da-DK" sz="1100" dirty="0">
                <a:latin typeface="Quicksand" panose="020B0604020202020204" charset="0"/>
                <a:cs typeface="Amatic SC" panose="00000500000000000000" pitchFamily="2" charset="-79"/>
              </a:rPr>
              <a:t>Vejledere</a:t>
            </a:r>
          </a:p>
          <a:p>
            <a:pPr marL="468000" lvl="1" indent="-108000">
              <a:buFontTx/>
              <a:buChar char="-"/>
            </a:pPr>
            <a:r>
              <a:rPr lang="da-DK" sz="1100" dirty="0">
                <a:latin typeface="Quicksand" panose="020B0604020202020204" charset="0"/>
                <a:cs typeface="Amatic SC" panose="00000500000000000000" pitchFamily="2" charset="-79"/>
              </a:rPr>
              <a:t>Skoleledelse</a:t>
            </a:r>
          </a:p>
        </p:txBody>
      </p:sp>
    </p:spTree>
    <p:extLst>
      <p:ext uri="{BB962C8B-B14F-4D97-AF65-F5344CB8AC3E}">
        <p14:creationId xmlns:p14="http://schemas.microsoft.com/office/powerpoint/2010/main" val="255438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0785695" y="6428274"/>
            <a:ext cx="626400" cy="108000"/>
          </a:xfrm>
        </p:spPr>
        <p:txBody>
          <a:bodyPr/>
          <a:lstStyle/>
          <a:p>
            <a:fld id="{23AA811B-2EBD-4900-905E-5BE206449611}" type="slidenum">
              <a:rPr lang="da-DK" smtClean="0"/>
              <a:pPr/>
              <a:t>5</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3157347" y="1437081"/>
            <a:ext cx="6218302" cy="851643"/>
          </a:xfrm>
          <a:prstGeom prst="homePlate">
            <a:avLst>
              <a:gd name="adj" fmla="val 50000"/>
            </a:avLst>
          </a:prstGeom>
          <a:solidFill>
            <a:schemeClr val="accent2"/>
          </a:solidFill>
          <a:ln>
            <a:noFill/>
          </a:ln>
        </p:spPr>
        <p:txBody>
          <a:bodyPr spcFirstLastPara="1" wrap="square" lIns="720000" tIns="91425" rIns="91425" bIns="91425" anchor="ctr" anchorCtr="0">
            <a:noAutofit/>
          </a:bodyPr>
          <a:lstStyle/>
          <a:p>
            <a:pPr marL="0" lvl="0" indent="0" algn="ctr">
              <a:spcBef>
                <a:spcPts val="0"/>
              </a:spcBef>
              <a:spcAft>
                <a:spcPts val="0"/>
              </a:spcAft>
              <a:buNone/>
            </a:pPr>
            <a:r>
              <a:rPr lang="da-DK" sz="2800" u="sng">
                <a:solidFill>
                  <a:schemeClr val="bg1"/>
                </a:solidFill>
                <a:latin typeface="Amatic SC"/>
                <a:ea typeface="Amatic SC"/>
                <a:cs typeface="Amatic SC"/>
                <a:sym typeface="Amatic SC"/>
              </a:rPr>
              <a:t>Elevernes perspektiver</a:t>
            </a:r>
          </a:p>
        </p:txBody>
      </p:sp>
      <p:sp>
        <p:nvSpPr>
          <p:cNvPr id="2" name="Rectangle 1">
            <a:extLst>
              <a:ext uri="{FF2B5EF4-FFF2-40B4-BE49-F238E27FC236}">
                <a16:creationId xmlns:a16="http://schemas.microsoft.com/office/drawing/2014/main" id="{0F3589F5-3D84-40EF-A891-6B4345990046}"/>
              </a:ext>
            </a:extLst>
          </p:cNvPr>
          <p:cNvSpPr/>
          <p:nvPr/>
        </p:nvSpPr>
        <p:spPr>
          <a:xfrm>
            <a:off x="-640180" y="1862903"/>
            <a:ext cx="11833200" cy="1947762"/>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Google Shape;846;p29">
            <a:extLst>
              <a:ext uri="{FF2B5EF4-FFF2-40B4-BE49-F238E27FC236}">
                <a16:creationId xmlns:a16="http://schemas.microsoft.com/office/drawing/2014/main" id="{1189B5A7-1FC4-09E0-4FF6-10A4AAEE165E}"/>
              </a:ext>
            </a:extLst>
          </p:cNvPr>
          <p:cNvSpPr/>
          <p:nvPr/>
        </p:nvSpPr>
        <p:spPr>
          <a:xfrm>
            <a:off x="3157346" y="2504295"/>
            <a:ext cx="6218302" cy="852581"/>
          </a:xfrm>
          <a:prstGeom prst="homePlate">
            <a:avLst>
              <a:gd name="adj" fmla="val 50000"/>
            </a:avLst>
          </a:prstGeom>
          <a:solidFill>
            <a:schemeClr val="accent6"/>
          </a:solidFill>
          <a:ln>
            <a:noFill/>
          </a:ln>
        </p:spPr>
        <p:txBody>
          <a:bodyPr spcFirstLastPara="1" wrap="square" lIns="720000" tIns="91425" rIns="91425" bIns="91425" anchor="ctr" anchorCtr="0">
            <a:noAutofit/>
          </a:bodyPr>
          <a:lstStyle/>
          <a:p>
            <a:pPr algn="ctr"/>
            <a:r>
              <a:rPr lang="da-DK" sz="2800" u="sng" dirty="0">
                <a:solidFill>
                  <a:schemeClr val="bg2"/>
                </a:solidFill>
                <a:latin typeface="Amatic SC" panose="00000500000000000000" pitchFamily="2" charset="-79"/>
                <a:cs typeface="Amatic SC" panose="00000500000000000000" pitchFamily="2" charset="-79"/>
              </a:rPr>
              <a:t>Tegn på forandring i praksis</a:t>
            </a:r>
            <a:endParaRPr lang="da-DK" sz="2799" u="sng" dirty="0">
              <a:solidFill>
                <a:schemeClr val="bg2"/>
              </a:solidFill>
              <a:latin typeface="Amatic SC" panose="00000500000000000000" pitchFamily="2" charset="-79"/>
              <a:ea typeface="Amatic SC"/>
              <a:cs typeface="Amatic SC" panose="00000500000000000000" pitchFamily="2" charset="-79"/>
              <a:sym typeface="Amatic SC"/>
            </a:endParaRPr>
          </a:p>
        </p:txBody>
      </p:sp>
      <p:sp>
        <p:nvSpPr>
          <p:cNvPr id="8" name="Google Shape;846;p29">
            <a:extLst>
              <a:ext uri="{FF2B5EF4-FFF2-40B4-BE49-F238E27FC236}">
                <a16:creationId xmlns:a16="http://schemas.microsoft.com/office/drawing/2014/main" id="{F9F1B1CB-24E2-1492-7292-569B4698D3AF}"/>
              </a:ext>
            </a:extLst>
          </p:cNvPr>
          <p:cNvSpPr/>
          <p:nvPr/>
        </p:nvSpPr>
        <p:spPr>
          <a:xfrm>
            <a:off x="3157346" y="3578079"/>
            <a:ext cx="6218302" cy="851643"/>
          </a:xfrm>
          <a:prstGeom prst="homePlate">
            <a:avLst>
              <a:gd name="adj" fmla="val 50000"/>
            </a:avLst>
          </a:prstGeom>
          <a:solidFill>
            <a:schemeClr val="accent4"/>
          </a:solidFill>
          <a:ln>
            <a:noFill/>
          </a:ln>
        </p:spPr>
        <p:txBody>
          <a:bodyPr spcFirstLastPara="1" wrap="square" lIns="720000" tIns="91425" rIns="91425" bIns="91425" anchor="ctr" anchorCtr="0">
            <a:noAutofit/>
          </a:bodyPr>
          <a:lstStyle/>
          <a:p>
            <a:pPr marL="0" lvl="0" indent="0" algn="ctr">
              <a:spcBef>
                <a:spcPts val="0"/>
              </a:spcBef>
              <a:spcAft>
                <a:spcPts val="0"/>
              </a:spcAft>
              <a:buNone/>
            </a:pPr>
            <a:r>
              <a:rPr lang="da-DK" sz="2800" u="sng" dirty="0">
                <a:solidFill>
                  <a:schemeClr val="bg2"/>
                </a:solidFill>
                <a:latin typeface="Amatic SC"/>
                <a:ea typeface="Amatic SC"/>
                <a:cs typeface="Amatic SC"/>
                <a:sym typeface="Amatic SC"/>
              </a:rPr>
              <a:t>Samarbejde og kapacitet i professionelle læringsfællesskaber</a:t>
            </a:r>
          </a:p>
        </p:txBody>
      </p:sp>
      <p:sp>
        <p:nvSpPr>
          <p:cNvPr id="11" name="Google Shape;846;p29">
            <a:extLst>
              <a:ext uri="{FF2B5EF4-FFF2-40B4-BE49-F238E27FC236}">
                <a16:creationId xmlns:a16="http://schemas.microsoft.com/office/drawing/2014/main" id="{E1FC35E7-C360-C38F-564A-79307400A9E3}"/>
              </a:ext>
            </a:extLst>
          </p:cNvPr>
          <p:cNvSpPr/>
          <p:nvPr/>
        </p:nvSpPr>
        <p:spPr>
          <a:xfrm>
            <a:off x="3155446" y="4650925"/>
            <a:ext cx="6218302" cy="851643"/>
          </a:xfrm>
          <a:prstGeom prst="homePlate">
            <a:avLst>
              <a:gd name="adj" fmla="val 50000"/>
            </a:avLst>
          </a:prstGeom>
          <a:solidFill>
            <a:schemeClr val="accent3"/>
          </a:solidFill>
          <a:ln>
            <a:noFill/>
          </a:ln>
        </p:spPr>
        <p:txBody>
          <a:bodyPr spcFirstLastPara="1" wrap="square" lIns="720000" tIns="91425" rIns="91425" bIns="91425" anchor="ctr" anchorCtr="0">
            <a:noAutofit/>
          </a:bodyPr>
          <a:lstStyle/>
          <a:p>
            <a:pPr marL="0" lvl="0" indent="0" algn="ctr">
              <a:spcBef>
                <a:spcPts val="0"/>
              </a:spcBef>
              <a:spcAft>
                <a:spcPts val="0"/>
              </a:spcAft>
              <a:buNone/>
            </a:pPr>
            <a:r>
              <a:rPr lang="da-DK" sz="2800" u="sng" dirty="0">
                <a:solidFill>
                  <a:schemeClr val="bg2"/>
                </a:solidFill>
                <a:latin typeface="Amatic SC"/>
                <a:ea typeface="Amatic SC"/>
                <a:cs typeface="Amatic SC"/>
                <a:sym typeface="Amatic SC"/>
              </a:rPr>
              <a:t>Ledelsesunderstøttelse og organisering</a:t>
            </a:r>
          </a:p>
        </p:txBody>
      </p:sp>
      <p:sp>
        <p:nvSpPr>
          <p:cNvPr id="12" name="TextBox 11">
            <a:extLst>
              <a:ext uri="{FF2B5EF4-FFF2-40B4-BE49-F238E27FC236}">
                <a16:creationId xmlns:a16="http://schemas.microsoft.com/office/drawing/2014/main" id="{5712C3C3-22D8-AD22-6D55-6066FE110B19}"/>
              </a:ext>
            </a:extLst>
          </p:cNvPr>
          <p:cNvSpPr txBox="1"/>
          <p:nvPr/>
        </p:nvSpPr>
        <p:spPr>
          <a:xfrm>
            <a:off x="3432716" y="1616680"/>
            <a:ext cx="385170" cy="492443"/>
          </a:xfrm>
          <a:prstGeom prst="rect">
            <a:avLst/>
          </a:prstGeom>
          <a:solidFill>
            <a:schemeClr val="accent2"/>
          </a:solid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1</a:t>
            </a:r>
          </a:p>
        </p:txBody>
      </p:sp>
      <p:sp>
        <p:nvSpPr>
          <p:cNvPr id="14" name="TextBox 13">
            <a:extLst>
              <a:ext uri="{FF2B5EF4-FFF2-40B4-BE49-F238E27FC236}">
                <a16:creationId xmlns:a16="http://schemas.microsoft.com/office/drawing/2014/main" id="{F7829095-90DB-0351-C4E1-55F9DE365365}"/>
              </a:ext>
            </a:extLst>
          </p:cNvPr>
          <p:cNvSpPr txBox="1"/>
          <p:nvPr/>
        </p:nvSpPr>
        <p:spPr>
          <a:xfrm>
            <a:off x="3432716" y="2684363"/>
            <a:ext cx="432961"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2</a:t>
            </a:r>
          </a:p>
        </p:txBody>
      </p:sp>
      <p:sp>
        <p:nvSpPr>
          <p:cNvPr id="16" name="TextBox 15">
            <a:extLst>
              <a:ext uri="{FF2B5EF4-FFF2-40B4-BE49-F238E27FC236}">
                <a16:creationId xmlns:a16="http://schemas.microsoft.com/office/drawing/2014/main" id="{C3B89022-554A-72EE-0E34-120D7A6E85EC}"/>
              </a:ext>
            </a:extLst>
          </p:cNvPr>
          <p:cNvSpPr txBox="1"/>
          <p:nvPr/>
        </p:nvSpPr>
        <p:spPr>
          <a:xfrm>
            <a:off x="3432716" y="4830524"/>
            <a:ext cx="470100"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4</a:t>
            </a:r>
          </a:p>
        </p:txBody>
      </p:sp>
      <p:sp>
        <p:nvSpPr>
          <p:cNvPr id="19" name="TextBox 18">
            <a:extLst>
              <a:ext uri="{FF2B5EF4-FFF2-40B4-BE49-F238E27FC236}">
                <a16:creationId xmlns:a16="http://schemas.microsoft.com/office/drawing/2014/main" id="{5490FFEE-96E0-8A01-B685-F0B6826893BA}"/>
              </a:ext>
            </a:extLst>
          </p:cNvPr>
          <p:cNvSpPr txBox="1"/>
          <p:nvPr/>
        </p:nvSpPr>
        <p:spPr>
          <a:xfrm>
            <a:off x="3432716" y="3757678"/>
            <a:ext cx="432960"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3</a:t>
            </a:r>
          </a:p>
        </p:txBody>
      </p:sp>
      <p:sp>
        <p:nvSpPr>
          <p:cNvPr id="18" name="TextBox 17">
            <a:extLst>
              <a:ext uri="{FF2B5EF4-FFF2-40B4-BE49-F238E27FC236}">
                <a16:creationId xmlns:a16="http://schemas.microsoft.com/office/drawing/2014/main" id="{DBD7EAB2-AB75-C764-75BB-C3960A7A13CD}"/>
              </a:ext>
            </a:extLst>
          </p:cNvPr>
          <p:cNvSpPr txBox="1"/>
          <p:nvPr/>
        </p:nvSpPr>
        <p:spPr>
          <a:xfrm>
            <a:off x="1454987" y="408499"/>
            <a:ext cx="9619219" cy="707886"/>
          </a:xfrm>
          <a:prstGeom prst="rect">
            <a:avLst/>
          </a:prstGeom>
          <a:noFill/>
        </p:spPr>
        <p:txBody>
          <a:bodyPr wrap="square">
            <a:spAutoFit/>
          </a:bodyPr>
          <a:lstStyle/>
          <a:p>
            <a:pPr marL="0" lvl="0" indent="0" algn="ctr">
              <a:spcBef>
                <a:spcPts val="0"/>
              </a:spcBef>
              <a:spcAft>
                <a:spcPts val="0"/>
              </a:spcAft>
              <a:buNone/>
            </a:pPr>
            <a:r>
              <a:rPr lang="da-DK" sz="4000" b="1">
                <a:latin typeface="Amatic SC"/>
                <a:ea typeface="Amatic SC"/>
                <a:cs typeface="Amatic SC"/>
                <a:sym typeface="Amatic SC"/>
              </a:rPr>
              <a:t>Inspirationspakken indeholder resultater om følgende temaer</a:t>
            </a:r>
          </a:p>
        </p:txBody>
      </p:sp>
    </p:spTree>
    <p:extLst>
      <p:ext uri="{BB962C8B-B14F-4D97-AF65-F5344CB8AC3E}">
        <p14:creationId xmlns:p14="http://schemas.microsoft.com/office/powerpoint/2010/main" val="58005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4271403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589083"/>
            <a:ext cx="12192000"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Elevernes perspektiver</a:t>
            </a:r>
            <a:endParaRPr lang="da-DK" sz="800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52381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7</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2" y="347862"/>
            <a:ext cx="12192001" cy="856486"/>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panose="00000500000000000000" pitchFamily="2" charset="-79"/>
                <a:cs typeface="Amatic SC" panose="00000500000000000000" pitchFamily="2" charset="-79"/>
              </a:rPr>
              <a:t>Deltagelsesmuligheder for alle elever – eleverne fortæller</a:t>
            </a:r>
            <a:endParaRPr lang="da-DK" sz="3200" b="1" dirty="0">
              <a:solidFill>
                <a:schemeClr val="bg1"/>
              </a:solidFill>
              <a:latin typeface="Amatic SC"/>
              <a:ea typeface="Amatic SC"/>
              <a:cs typeface="Amatic SC"/>
              <a:sym typeface="Amatic SC"/>
            </a:endParaRPr>
          </a:p>
        </p:txBody>
      </p:sp>
      <p:sp>
        <p:nvSpPr>
          <p:cNvPr id="7" name="TextBox 6">
            <a:extLst>
              <a:ext uri="{FF2B5EF4-FFF2-40B4-BE49-F238E27FC236}">
                <a16:creationId xmlns:a16="http://schemas.microsoft.com/office/drawing/2014/main" id="{28785CFB-DAB6-297E-38E9-56CFFA13E224}"/>
              </a:ext>
            </a:extLst>
          </p:cNvPr>
          <p:cNvSpPr txBox="1"/>
          <p:nvPr/>
        </p:nvSpPr>
        <p:spPr>
          <a:xfrm>
            <a:off x="1694596" y="1602738"/>
            <a:ext cx="6896102" cy="553998"/>
          </a:xfrm>
          <a:prstGeom prst="rect">
            <a:avLst/>
          </a:prstGeom>
          <a:noFill/>
        </p:spPr>
        <p:txBody>
          <a:bodyPr wrap="square">
            <a:spAutoFit/>
          </a:bodyPr>
          <a:lstStyle/>
          <a:p>
            <a:pPr lvl="0"/>
            <a:r>
              <a:rPr lang="da-DK" sz="3000" b="1">
                <a:solidFill>
                  <a:srgbClr val="273F68"/>
                </a:solidFill>
                <a:latin typeface="Amatic SC" panose="00000500000000000000" pitchFamily="2" charset="-79"/>
                <a:ea typeface="Quicksand"/>
                <a:cs typeface="Amatic SC" panose="00000500000000000000" pitchFamily="2" charset="-79"/>
                <a:sym typeface="Quicksand"/>
              </a:rPr>
              <a:t>Tre opmærksomhedspunkter fra eleverne </a:t>
            </a:r>
            <a:endParaRPr kumimoji="0" lang="da-DK" sz="3000" b="1" i="0" u="none" strike="noStrike" kern="1200" cap="none" spc="0" normalizeH="0" baseline="0" noProof="0">
              <a:ln>
                <a:noFill/>
              </a:ln>
              <a:solidFill>
                <a:srgbClr val="273F68"/>
              </a:solidFill>
              <a:effectLst/>
              <a:uLnTx/>
              <a:uFillTx/>
              <a:latin typeface="Amatic SC" panose="00000500000000000000" pitchFamily="2" charset="-79"/>
              <a:ea typeface="Quicksand"/>
              <a:cs typeface="Amatic SC" panose="00000500000000000000" pitchFamily="2" charset="-79"/>
              <a:sym typeface="Quicksand"/>
            </a:endParaRPr>
          </a:p>
        </p:txBody>
      </p:sp>
      <p:grpSp>
        <p:nvGrpSpPr>
          <p:cNvPr id="9" name="Group 8">
            <a:extLst>
              <a:ext uri="{FF2B5EF4-FFF2-40B4-BE49-F238E27FC236}">
                <a16:creationId xmlns:a16="http://schemas.microsoft.com/office/drawing/2014/main" id="{601093A5-0244-5E13-3F69-FD16C3F7EB73}"/>
              </a:ext>
            </a:extLst>
          </p:cNvPr>
          <p:cNvGrpSpPr/>
          <p:nvPr/>
        </p:nvGrpSpPr>
        <p:grpSpPr>
          <a:xfrm>
            <a:off x="1314867" y="2397793"/>
            <a:ext cx="6313842" cy="684000"/>
            <a:chOff x="553811" y="1629898"/>
            <a:chExt cx="11084378" cy="808502"/>
          </a:xfrm>
        </p:grpSpPr>
        <p:sp>
          <p:nvSpPr>
            <p:cNvPr id="11" name="TextBox 10">
              <a:extLst>
                <a:ext uri="{FF2B5EF4-FFF2-40B4-BE49-F238E27FC236}">
                  <a16:creationId xmlns:a16="http://schemas.microsoft.com/office/drawing/2014/main" id="{77793B88-B6B2-9567-5BAB-34647DE852D0}"/>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solidFill>
                    <a:schemeClr val="tx1"/>
                  </a:solidFill>
                  <a:latin typeface="Quicksand" panose="020B0604020202020204"/>
                  <a:cs typeface="Amatic SC" panose="00000500000000000000" pitchFamily="2" charset="-79"/>
                </a:rPr>
                <a:t>Forandringer i læringsmiljøet er ofte begrænset til </a:t>
              </a:r>
              <a:br>
                <a:rPr lang="da-DK" sz="1600" b="1" dirty="0">
                  <a:solidFill>
                    <a:schemeClr val="tx1"/>
                  </a:solidFill>
                  <a:latin typeface="Quicksand" panose="020B0604020202020204"/>
                  <a:cs typeface="Amatic SC" panose="00000500000000000000" pitchFamily="2" charset="-79"/>
                </a:rPr>
              </a:br>
              <a:r>
                <a:rPr lang="da-DK" sz="1600" b="1" dirty="0">
                  <a:solidFill>
                    <a:schemeClr val="tx1"/>
                  </a:solidFill>
                  <a:latin typeface="Quicksand" panose="020B0604020202020204"/>
                  <a:cs typeface="Amatic SC" panose="00000500000000000000" pitchFamily="2" charset="-79"/>
                </a:rPr>
                <a:t>enkelte fag eller timer</a:t>
              </a:r>
            </a:p>
          </p:txBody>
        </p:sp>
        <p:sp>
          <p:nvSpPr>
            <p:cNvPr id="13" name="TextBox 12">
              <a:extLst>
                <a:ext uri="{FF2B5EF4-FFF2-40B4-BE49-F238E27FC236}">
                  <a16:creationId xmlns:a16="http://schemas.microsoft.com/office/drawing/2014/main" id="{23E0C259-8F03-B3D8-C97A-AF1DE30F68CB}"/>
                </a:ext>
              </a:extLst>
            </p:cNvPr>
            <p:cNvSpPr txBox="1"/>
            <p:nvPr/>
          </p:nvSpPr>
          <p:spPr>
            <a:xfrm>
              <a:off x="553811" y="1815870"/>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1</a:t>
              </a:r>
              <a:endParaRPr lang="da-DK" sz="2000" b="1">
                <a:latin typeface="Quicksand" panose="020B0604020202020204"/>
                <a:cs typeface="Amatic SC" panose="00000500000000000000" pitchFamily="2" charset="-79"/>
              </a:endParaRPr>
            </a:p>
          </p:txBody>
        </p:sp>
      </p:grpSp>
      <p:grpSp>
        <p:nvGrpSpPr>
          <p:cNvPr id="14" name="Group 13">
            <a:extLst>
              <a:ext uri="{FF2B5EF4-FFF2-40B4-BE49-F238E27FC236}">
                <a16:creationId xmlns:a16="http://schemas.microsoft.com/office/drawing/2014/main" id="{A0FEC638-6C2A-7030-55F2-D320AD588C92}"/>
              </a:ext>
            </a:extLst>
          </p:cNvPr>
          <p:cNvGrpSpPr/>
          <p:nvPr/>
        </p:nvGrpSpPr>
        <p:grpSpPr>
          <a:xfrm>
            <a:off x="1314867" y="3317576"/>
            <a:ext cx="6313842" cy="684000"/>
            <a:chOff x="553811" y="1629898"/>
            <a:chExt cx="11084378" cy="808502"/>
          </a:xfrm>
        </p:grpSpPr>
        <p:sp>
          <p:nvSpPr>
            <p:cNvPr id="15" name="TextBox 14">
              <a:extLst>
                <a:ext uri="{FF2B5EF4-FFF2-40B4-BE49-F238E27FC236}">
                  <a16:creationId xmlns:a16="http://schemas.microsoft.com/office/drawing/2014/main" id="{C9B8B65E-0CA6-8DE4-6008-91ABB5FDB0AE}"/>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a:latin typeface="Quicksand" panose="020B0604020202020204"/>
                  <a:cs typeface="Amatic SC" panose="00000500000000000000" pitchFamily="2" charset="-79"/>
                </a:rPr>
                <a:t>Når prøvehandlinger vedrører enkelte elever, </a:t>
              </a:r>
              <a:br>
                <a:rPr lang="da-DK" sz="1600" b="1">
                  <a:latin typeface="Quicksand" panose="020B0604020202020204"/>
                  <a:cs typeface="Amatic SC" panose="00000500000000000000" pitchFamily="2" charset="-79"/>
                </a:rPr>
              </a:br>
              <a:r>
                <a:rPr lang="da-DK" sz="1600" b="1">
                  <a:latin typeface="Quicksand" panose="020B0604020202020204"/>
                  <a:cs typeface="Amatic SC" panose="00000500000000000000" pitchFamily="2" charset="-79"/>
                </a:rPr>
                <a:t>kommer det sjældent hele klassen til gavn</a:t>
              </a:r>
              <a:endParaRPr lang="da-DK" sz="1600" b="1">
                <a:solidFill>
                  <a:schemeClr val="tx1"/>
                </a:solidFill>
                <a:latin typeface="Quicksand" panose="020B0604020202020204"/>
                <a:cs typeface="Amatic SC" panose="00000500000000000000" pitchFamily="2" charset="-79"/>
              </a:endParaRPr>
            </a:p>
          </p:txBody>
        </p:sp>
        <p:sp>
          <p:nvSpPr>
            <p:cNvPr id="16" name="TextBox 15">
              <a:extLst>
                <a:ext uri="{FF2B5EF4-FFF2-40B4-BE49-F238E27FC236}">
                  <a16:creationId xmlns:a16="http://schemas.microsoft.com/office/drawing/2014/main" id="{77314B0F-30E8-5EE1-E614-42F11AAFB3DA}"/>
                </a:ext>
              </a:extLst>
            </p:cNvPr>
            <p:cNvSpPr txBox="1"/>
            <p:nvPr/>
          </p:nvSpPr>
          <p:spPr>
            <a:xfrm>
              <a:off x="553811" y="1811298"/>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2</a:t>
              </a:r>
              <a:endParaRPr lang="da-DK" sz="2000" b="1">
                <a:latin typeface="Quicksand" panose="020B0604020202020204"/>
                <a:cs typeface="Amatic SC" panose="00000500000000000000" pitchFamily="2" charset="-79"/>
              </a:endParaRPr>
            </a:p>
          </p:txBody>
        </p:sp>
      </p:grpSp>
      <p:grpSp>
        <p:nvGrpSpPr>
          <p:cNvPr id="21" name="Group 20">
            <a:extLst>
              <a:ext uri="{FF2B5EF4-FFF2-40B4-BE49-F238E27FC236}">
                <a16:creationId xmlns:a16="http://schemas.microsoft.com/office/drawing/2014/main" id="{6ECED587-760E-74FC-73FC-B0F86AAAB89D}"/>
              </a:ext>
            </a:extLst>
          </p:cNvPr>
          <p:cNvGrpSpPr/>
          <p:nvPr/>
        </p:nvGrpSpPr>
        <p:grpSpPr>
          <a:xfrm>
            <a:off x="1314867" y="4237359"/>
            <a:ext cx="6313842" cy="684000"/>
            <a:chOff x="553811" y="1629898"/>
            <a:chExt cx="11084378" cy="808502"/>
          </a:xfrm>
        </p:grpSpPr>
        <p:sp>
          <p:nvSpPr>
            <p:cNvPr id="22" name="TextBox 21">
              <a:extLst>
                <a:ext uri="{FF2B5EF4-FFF2-40B4-BE49-F238E27FC236}">
                  <a16:creationId xmlns:a16="http://schemas.microsoft.com/office/drawing/2014/main" id="{3F8F10FF-8AD4-EAA5-0173-4AF4EF2406FE}"/>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b="1" dirty="0">
                  <a:solidFill>
                    <a:schemeClr val="tx1"/>
                  </a:solidFill>
                  <a:latin typeface="Quicksand" panose="020B0604020202020204"/>
                  <a:cs typeface="Amatic SC" panose="00000500000000000000" pitchFamily="2" charset="-79"/>
                </a:rPr>
                <a:t>Elever bliver sjældent involveret i evalueringen </a:t>
              </a:r>
              <a:br>
                <a:rPr lang="da-DK" sz="1600" b="1" dirty="0">
                  <a:solidFill>
                    <a:schemeClr val="tx1"/>
                  </a:solidFill>
                  <a:latin typeface="Quicksand" panose="020B0604020202020204"/>
                  <a:cs typeface="Amatic SC" panose="00000500000000000000" pitchFamily="2" charset="-79"/>
                </a:rPr>
              </a:br>
              <a:r>
                <a:rPr lang="da-DK" sz="1600" b="1" dirty="0">
                  <a:solidFill>
                    <a:schemeClr val="tx1"/>
                  </a:solidFill>
                  <a:latin typeface="Quicksand" panose="020B0604020202020204"/>
                  <a:cs typeface="Amatic SC" panose="00000500000000000000" pitchFamily="2" charset="-79"/>
                </a:rPr>
                <a:t>af prøvehandlinger, men har meget </a:t>
              </a:r>
              <a:r>
                <a:rPr lang="da-DK" sz="1600" b="1">
                  <a:solidFill>
                    <a:schemeClr val="tx1"/>
                  </a:solidFill>
                  <a:latin typeface="Quicksand" panose="020B0604020202020204"/>
                  <a:cs typeface="Amatic SC" panose="00000500000000000000" pitchFamily="2" charset="-79"/>
                </a:rPr>
                <a:t>på hjerte</a:t>
              </a:r>
              <a:endParaRPr lang="da-DK" sz="1600" b="1" dirty="0">
                <a:solidFill>
                  <a:schemeClr val="tx1"/>
                </a:solidFill>
                <a:latin typeface="Quicksand" panose="020B0604020202020204"/>
                <a:cs typeface="Amatic SC" panose="00000500000000000000" pitchFamily="2" charset="-79"/>
              </a:endParaRPr>
            </a:p>
          </p:txBody>
        </p:sp>
        <p:sp>
          <p:nvSpPr>
            <p:cNvPr id="23" name="TextBox 22">
              <a:extLst>
                <a:ext uri="{FF2B5EF4-FFF2-40B4-BE49-F238E27FC236}">
                  <a16:creationId xmlns:a16="http://schemas.microsoft.com/office/drawing/2014/main" id="{7503DAF7-E5EB-FC71-902B-34473E1EF0F1}"/>
                </a:ext>
              </a:extLst>
            </p:cNvPr>
            <p:cNvSpPr txBox="1"/>
            <p:nvPr/>
          </p:nvSpPr>
          <p:spPr>
            <a:xfrm>
              <a:off x="553811" y="1815870"/>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3</a:t>
              </a:r>
            </a:p>
          </p:txBody>
        </p:sp>
      </p:grpSp>
      <p:sp>
        <p:nvSpPr>
          <p:cNvPr id="2" name="TextBox 1">
            <a:extLst>
              <a:ext uri="{FF2B5EF4-FFF2-40B4-BE49-F238E27FC236}">
                <a16:creationId xmlns:a16="http://schemas.microsoft.com/office/drawing/2014/main" id="{8E511CB7-784D-F3A4-AC41-945E59CF2407}"/>
              </a:ext>
            </a:extLst>
          </p:cNvPr>
          <p:cNvSpPr txBox="1"/>
          <p:nvPr/>
        </p:nvSpPr>
        <p:spPr>
          <a:xfrm>
            <a:off x="8358368" y="2701922"/>
            <a:ext cx="2848432" cy="1815882"/>
          </a:xfrm>
          <a:prstGeom prst="rect">
            <a:avLst/>
          </a:prstGeom>
          <a:noFill/>
        </p:spPr>
        <p:txBody>
          <a:bodyPr wrap="square" lIns="0" tIns="0" rIns="0" bIns="0" rtlCol="0">
            <a:spAutoFit/>
          </a:bodyPr>
          <a:lstStyle/>
          <a:p>
            <a:r>
              <a:rPr lang="da-DK" sz="1600" b="1" dirty="0">
                <a:solidFill>
                  <a:schemeClr val="accent2"/>
                </a:solidFill>
                <a:latin typeface="Quicksand" panose="020B0604020202020204" charset="0"/>
                <a:cs typeface="Quicksand" panose="020B0604020202020204" charset="0"/>
              </a:rPr>
              <a:t>Vi har PBL, og der er ingen, der synes, det er sjovt, men lærerne gør det alligevel hele tiden. Vi evaluerer aldrig, hvad vi laver, men vi ville have noget at sige, hvis vi blev spurgt. </a:t>
            </a:r>
          </a:p>
          <a:p>
            <a:pPr>
              <a:spcBef>
                <a:spcPts val="1200"/>
              </a:spcBef>
            </a:pPr>
            <a:r>
              <a:rPr lang="da-DK" sz="1200" i="1" dirty="0">
                <a:solidFill>
                  <a:schemeClr val="accent2"/>
                </a:solidFill>
                <a:latin typeface="Quicksand" panose="020B0604020202020204" charset="0"/>
                <a:cs typeface="Quicksand" panose="020B0604020202020204" charset="0"/>
              </a:rPr>
              <a:t>Elev</a:t>
            </a:r>
            <a:endParaRPr lang="da-DK" sz="1100" i="1" dirty="0">
              <a:solidFill>
                <a:schemeClr val="accent2"/>
              </a:solidFill>
              <a:latin typeface="Quicksand" panose="020B0604020202020204" charset="0"/>
              <a:cs typeface="Quicksand" panose="020B0604020202020204" charset="0"/>
            </a:endParaRPr>
          </a:p>
        </p:txBody>
      </p:sp>
      <p:pic>
        <p:nvPicPr>
          <p:cNvPr id="3" name="Graphic 2" descr="Open quotation mark with solid fill">
            <a:extLst>
              <a:ext uri="{FF2B5EF4-FFF2-40B4-BE49-F238E27FC236}">
                <a16:creationId xmlns:a16="http://schemas.microsoft.com/office/drawing/2014/main" id="{68284507-B49F-D754-7EFE-388C635720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3514" y="1780391"/>
            <a:ext cx="1020433" cy="1020433"/>
          </a:xfrm>
          <a:prstGeom prst="rect">
            <a:avLst/>
          </a:prstGeom>
        </p:spPr>
      </p:pic>
      <p:sp>
        <p:nvSpPr>
          <p:cNvPr id="8" name="Rectangle 7">
            <a:extLst>
              <a:ext uri="{FF2B5EF4-FFF2-40B4-BE49-F238E27FC236}">
                <a16:creationId xmlns:a16="http://schemas.microsoft.com/office/drawing/2014/main" id="{48ECDEB8-F860-50DF-AB37-D1727FE61D94}"/>
              </a:ext>
            </a:extLst>
          </p:cNvPr>
          <p:cNvSpPr/>
          <p:nvPr/>
        </p:nvSpPr>
        <p:spPr>
          <a:xfrm>
            <a:off x="1314868" y="5346839"/>
            <a:ext cx="6383509" cy="98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36000" rtlCol="0" anchor="t"/>
          <a:lstStyle/>
          <a:p>
            <a:pPr marL="216000"/>
            <a:br>
              <a:rPr lang="da-DK" sz="1300" noProof="0">
                <a:solidFill>
                  <a:schemeClr val="tx1"/>
                </a:solidFill>
                <a:latin typeface="Quicksand" panose="020B0604020202020204" charset="0"/>
              </a:rPr>
            </a:br>
            <a:endParaRPr lang="da-DK" sz="1300" noProof="0">
              <a:solidFill>
                <a:schemeClr val="tx1"/>
              </a:solidFill>
              <a:latin typeface="Quicksand" panose="020B0604020202020204" charset="0"/>
            </a:endParaRPr>
          </a:p>
          <a:p>
            <a:pPr marL="216000"/>
            <a:endParaRPr lang="da-DK" sz="1500">
              <a:solidFill>
                <a:schemeClr val="tx1"/>
              </a:solidFill>
              <a:latin typeface="Quicksand" panose="020B0604020202020204" charset="0"/>
            </a:endParaRPr>
          </a:p>
        </p:txBody>
      </p:sp>
      <p:sp>
        <p:nvSpPr>
          <p:cNvPr id="10" name="TextBox 9">
            <a:extLst>
              <a:ext uri="{FF2B5EF4-FFF2-40B4-BE49-F238E27FC236}">
                <a16:creationId xmlns:a16="http://schemas.microsoft.com/office/drawing/2014/main" id="{7FC7C9EA-51B5-3019-D0B8-715E7ABA2022}"/>
              </a:ext>
            </a:extLst>
          </p:cNvPr>
          <p:cNvSpPr txBox="1"/>
          <p:nvPr/>
        </p:nvSpPr>
        <p:spPr>
          <a:xfrm>
            <a:off x="1400822" y="5538415"/>
            <a:ext cx="5803312" cy="615553"/>
          </a:xfrm>
          <a:prstGeom prst="rect">
            <a:avLst/>
          </a:prstGeom>
          <a:noFill/>
        </p:spPr>
        <p:txBody>
          <a:bodyPr wrap="square" lIns="0" tIns="0" rIns="0" bIns="0" rtlCol="0">
            <a:spAutoFit/>
          </a:bodyPr>
          <a:lstStyle/>
          <a:p>
            <a:pPr algn="ctr"/>
            <a:r>
              <a:rPr lang="da-DK" sz="2000" b="1" dirty="0">
                <a:latin typeface="Amatic SC" panose="00000500000000000000" pitchFamily="2" charset="-79"/>
                <a:cs typeface="Amatic SC" panose="00000500000000000000" pitchFamily="2" charset="-79"/>
              </a:rPr>
              <a:t>Læs to eksempler på prøvehandlinger fra praksis på de næste slides, </a:t>
            </a:r>
            <a:br>
              <a:rPr lang="da-DK" sz="2000" b="1" dirty="0">
                <a:latin typeface="Amatic SC" panose="00000500000000000000" pitchFamily="2" charset="-79"/>
                <a:cs typeface="Amatic SC" panose="00000500000000000000" pitchFamily="2" charset="-79"/>
              </a:rPr>
            </a:br>
            <a:r>
              <a:rPr lang="da-DK" sz="2000" b="1" dirty="0">
                <a:latin typeface="Amatic SC" panose="00000500000000000000" pitchFamily="2" charset="-79"/>
                <a:cs typeface="Amatic SC" panose="00000500000000000000" pitchFamily="2" charset="-79"/>
              </a:rPr>
              <a:t>herunder hvilke fordele og ulemper der knytter sig til prøvehandlingerne </a:t>
            </a:r>
            <a:endParaRPr lang="da-DK" sz="2000" b="1" dirty="0">
              <a:solidFill>
                <a:schemeClr val="accent2"/>
              </a:solidFill>
              <a:latin typeface="Amatic SC" panose="00000500000000000000" pitchFamily="2" charset="-79"/>
              <a:cs typeface="Amatic SC" panose="00000500000000000000" pitchFamily="2" charset="-79"/>
            </a:endParaRPr>
          </a:p>
        </p:txBody>
      </p:sp>
      <p:sp>
        <p:nvSpPr>
          <p:cNvPr id="17" name="L-Shape 16">
            <a:extLst>
              <a:ext uri="{FF2B5EF4-FFF2-40B4-BE49-F238E27FC236}">
                <a16:creationId xmlns:a16="http://schemas.microsoft.com/office/drawing/2014/main" id="{AB2CC698-0D54-0900-76BA-C6AB6CE51FDC}"/>
              </a:ext>
            </a:extLst>
          </p:cNvPr>
          <p:cNvSpPr/>
          <p:nvPr/>
        </p:nvSpPr>
        <p:spPr>
          <a:xfrm rot="13500000">
            <a:off x="7139978" y="5695809"/>
            <a:ext cx="300219" cy="300219"/>
          </a:xfrm>
          <a:prstGeom prst="corne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da-DK" sz="2000" err="1">
              <a:solidFill>
                <a:schemeClr val="tx1">
                  <a:lumMod val="65000"/>
                  <a:lumOff val="35000"/>
                </a:schemeClr>
              </a:solidFill>
            </a:endParaRPr>
          </a:p>
        </p:txBody>
      </p:sp>
    </p:spTree>
    <p:extLst>
      <p:ext uri="{BB962C8B-B14F-4D97-AF65-F5344CB8AC3E}">
        <p14:creationId xmlns:p14="http://schemas.microsoft.com/office/powerpoint/2010/main" val="340985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145FA1B-B96F-7369-ACD2-7EEE40ACD2F5}"/>
              </a:ext>
            </a:extLst>
          </p:cNvPr>
          <p:cNvSpPr/>
          <p:nvPr/>
        </p:nvSpPr>
        <p:spPr>
          <a:xfrm>
            <a:off x="379891" y="4304619"/>
            <a:ext cx="4625953" cy="4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FFFFFF"/>
                </a:solidFill>
                <a:effectLst/>
                <a:uLnTx/>
                <a:uFillTx/>
                <a:latin typeface="Amatic SC" panose="00000500000000000000" pitchFamily="2" charset="-79"/>
                <a:ea typeface="+mn-ea"/>
                <a:cs typeface="Amatic SC" panose="00000500000000000000" pitchFamily="2" charset="-79"/>
              </a:rPr>
              <a:t>Pædagogisk personales oplevelse af prøvehandlingen</a:t>
            </a: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Google Shape;846;p29">
            <a:extLst>
              <a:ext uri="{FF2B5EF4-FFF2-40B4-BE49-F238E27FC236}">
                <a16:creationId xmlns:a16="http://schemas.microsoft.com/office/drawing/2014/main" id="{EDA2C9DA-AA0E-4900-AD2F-E52580846E8D}"/>
              </a:ext>
            </a:extLst>
          </p:cNvPr>
          <p:cNvSpPr/>
          <p:nvPr/>
        </p:nvSpPr>
        <p:spPr>
          <a:xfrm>
            <a:off x="-1" y="347862"/>
            <a:ext cx="12192000" cy="1019120"/>
          </a:xfrm>
          <a:prstGeom prst="homePlate">
            <a:avLst>
              <a:gd name="adj" fmla="val 50000"/>
            </a:avLst>
          </a:prstGeom>
          <a:solidFill>
            <a:schemeClr val="accent2"/>
          </a:solidFill>
          <a:ln>
            <a:noFill/>
          </a:ln>
        </p:spPr>
        <p:txBody>
          <a:bodyPr spcFirstLastPara="1" wrap="square" lIns="396000"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b="1" dirty="0">
                <a:solidFill>
                  <a:srgbClr val="FFFFFF"/>
                </a:solidFill>
                <a:latin typeface="Amatic SC"/>
                <a:ea typeface="Amatic SC"/>
                <a:cs typeface="Amatic SC"/>
                <a:sym typeface="Amatic SC"/>
              </a:rPr>
              <a:t>PRØVEHANDLING: Fortællinger der inspirerer</a:t>
            </a:r>
            <a:endParaRPr kumimoji="0" lang="da-DK" sz="3200" b="0" i="0" u="none" strike="noStrike" kern="1200" cap="none" spc="0" normalizeH="0" baseline="0" noProof="0" dirty="0">
              <a:ln>
                <a:noFill/>
              </a:ln>
              <a:solidFill>
                <a:srgbClr val="FFFFFF"/>
              </a:solidFill>
              <a:effectLst/>
              <a:uLnTx/>
              <a:uFillTx/>
              <a:latin typeface="Amatic SC"/>
              <a:ea typeface="Amatic SC"/>
              <a:cs typeface="Amatic SC"/>
              <a:sym typeface="Amatic SC"/>
            </a:endParaRPr>
          </a:p>
        </p:txBody>
      </p:sp>
      <p:sp>
        <p:nvSpPr>
          <p:cNvPr id="8" name="Google Shape;843;p29">
            <a:extLst>
              <a:ext uri="{FF2B5EF4-FFF2-40B4-BE49-F238E27FC236}">
                <a16:creationId xmlns:a16="http://schemas.microsoft.com/office/drawing/2014/main" id="{D6EA5456-0CB2-8E0E-7AC9-5AB93FF3B9E0}"/>
              </a:ext>
            </a:extLst>
          </p:cNvPr>
          <p:cNvSpPr/>
          <p:nvPr/>
        </p:nvSpPr>
        <p:spPr>
          <a:xfrm>
            <a:off x="11591636" y="347492"/>
            <a:ext cx="600363" cy="101912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8" name="Rectangle 17">
            <a:extLst>
              <a:ext uri="{FF2B5EF4-FFF2-40B4-BE49-F238E27FC236}">
                <a16:creationId xmlns:a16="http://schemas.microsoft.com/office/drawing/2014/main" id="{526774FC-7168-B452-1C3A-CE2AA2BDF032}"/>
              </a:ext>
            </a:extLst>
          </p:cNvPr>
          <p:cNvSpPr/>
          <p:nvPr/>
        </p:nvSpPr>
        <p:spPr>
          <a:xfrm>
            <a:off x="379891" y="2009149"/>
            <a:ext cx="4625955" cy="20490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I begyndelsen af hver dansktime sætter pædagogisk personale sig sammen med eleverne i en rundkreds. Læreren starter med at fortælle en personlig historie, fx om lærerens relation til eleverne, som giver eleverne et indtryk af, hvem læreren er, og som skal bidrage til at skabe en mere autentisk relation mellem læreren og eleverne. Derefter vælger en elev en genstand fra inspirationskassen (fx solbriller, spillekort eller en kasket) og starter en fortælling med afsæt i inspirationsgenstanden ud fra fri fantasi. Derefter skal andre elever digte videre på samme historie ved at række hånden op, trække en genstand fra kassen og fortælle ud fra den.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da-DK" sz="1600" b="0" i="0" u="none" strike="noStrike" kern="1200" cap="none" spc="0" normalizeH="0" baseline="0" noProof="0" dirty="0">
              <a:ln>
                <a:noFill/>
              </a:ln>
              <a:solidFill>
                <a:srgbClr val="273F68"/>
              </a:solidFill>
              <a:effectLst/>
              <a:uLnTx/>
              <a:uFillTx/>
              <a:latin typeface="Quicksand" panose="020B0604020202020204" charset="0"/>
              <a:ea typeface="+mn-ea"/>
              <a:cs typeface="+mn-cs"/>
            </a:endParaRPr>
          </a:p>
        </p:txBody>
      </p:sp>
      <p:sp>
        <p:nvSpPr>
          <p:cNvPr id="2" name="Speech Bubble: Rectangle with Corners Rounded 1">
            <a:extLst>
              <a:ext uri="{FF2B5EF4-FFF2-40B4-BE49-F238E27FC236}">
                <a16:creationId xmlns:a16="http://schemas.microsoft.com/office/drawing/2014/main" id="{4379BBF6-60E8-DC54-B306-4CDD7FDC773F}"/>
              </a:ext>
            </a:extLst>
          </p:cNvPr>
          <p:cNvSpPr/>
          <p:nvPr/>
        </p:nvSpPr>
        <p:spPr>
          <a:xfrm>
            <a:off x="5490067" y="3856059"/>
            <a:ext cx="2372258" cy="1105435"/>
          </a:xfrm>
          <a:prstGeom prst="wedgeRoundRectCallout">
            <a:avLst>
              <a:gd name="adj1" fmla="val 58948"/>
              <a:gd name="adj2" fmla="val 10055"/>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lang="da-DK" sz="1200">
                <a:solidFill>
                  <a:srgbClr val="273F68"/>
                </a:solidFill>
                <a:latin typeface="Quicksand" panose="020B0604020202020204" charset="0"/>
                <a:ea typeface="Verdana"/>
                <a:cs typeface="Quicksand" panose="020B0604020202020204" charset="0"/>
              </a:rPr>
              <a:t>Min lærer</a:t>
            </a:r>
            <a:r>
              <a:rPr kumimoji="0" lang="da-DK" sz="1200" b="0" i="0" u="none" strike="noStrike" kern="1200" cap="none" spc="0" normalizeH="0" baseline="0" noProof="0">
                <a:ln>
                  <a:noFill/>
                </a:ln>
                <a:solidFill>
                  <a:srgbClr val="273F68"/>
                </a:solidFill>
                <a:effectLst/>
                <a:uLnTx/>
                <a:uFillTx/>
                <a:latin typeface="Quicksand" panose="020B0604020202020204" charset="0"/>
                <a:ea typeface="Verdana"/>
                <a:cs typeface="Quicksand" panose="020B0604020202020204" charset="0"/>
              </a:rPr>
              <a:t> har fundet ud af, at hvis jeg skal lave en historie, skal jeg have inspiration, og så kan jeg skrive og digte videre hele dagen.</a:t>
            </a:r>
          </a:p>
        </p:txBody>
      </p:sp>
      <p:sp>
        <p:nvSpPr>
          <p:cNvPr id="3" name="Speech Bubble: Rectangle with Corners Rounded 2">
            <a:extLst>
              <a:ext uri="{FF2B5EF4-FFF2-40B4-BE49-F238E27FC236}">
                <a16:creationId xmlns:a16="http://schemas.microsoft.com/office/drawing/2014/main" id="{66A4C020-7D4B-0EF3-2796-68352BB41E57}"/>
              </a:ext>
            </a:extLst>
          </p:cNvPr>
          <p:cNvSpPr/>
          <p:nvPr/>
        </p:nvSpPr>
        <p:spPr>
          <a:xfrm>
            <a:off x="7929332" y="4952015"/>
            <a:ext cx="3299278" cy="1161983"/>
          </a:xfrm>
          <a:prstGeom prst="wedgeRoundRectCallout">
            <a:avLst>
              <a:gd name="adj1" fmla="val 4797"/>
              <a:gd name="adj2" fmla="val -64130"/>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lang="da-DK" sz="1200" dirty="0">
                <a:solidFill>
                  <a:srgbClr val="273F68"/>
                </a:solidFill>
                <a:latin typeface="Quicksand" panose="020B0604020202020204" charset="0"/>
                <a:ea typeface="Verdana"/>
                <a:cs typeface="Quicksand" panose="020B0604020202020204" charset="0"/>
              </a:rPr>
              <a:t>Nu,</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hvor vi har fået lov til det her, som er meget sjovere, så deltager </a:t>
            </a:r>
            <a:r>
              <a:rPr lang="da-DK" sz="1200" dirty="0">
                <a:solidFill>
                  <a:srgbClr val="273F68"/>
                </a:solidFill>
                <a:latin typeface="Quicksand" panose="020B0604020202020204" charset="0"/>
                <a:ea typeface="Verdana"/>
                <a:cs typeface="Quicksand" panose="020B0604020202020204" charset="0"/>
              </a:rPr>
              <a:t>drengene </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meget mere. Det er blevet sjovere, fordi vi finder på ideer, der er lidt skøre, og når vi enes i dem, bliver vores historier sjove.</a:t>
            </a:r>
          </a:p>
        </p:txBody>
      </p:sp>
      <p:sp>
        <p:nvSpPr>
          <p:cNvPr id="4" name="Speech Bubble: Rectangle with Corners Rounded 3">
            <a:extLst>
              <a:ext uri="{FF2B5EF4-FFF2-40B4-BE49-F238E27FC236}">
                <a16:creationId xmlns:a16="http://schemas.microsoft.com/office/drawing/2014/main" id="{60C569FB-1B61-E651-911E-9BD2FDF88798}"/>
              </a:ext>
            </a:extLst>
          </p:cNvPr>
          <p:cNvSpPr/>
          <p:nvPr/>
        </p:nvSpPr>
        <p:spPr>
          <a:xfrm>
            <a:off x="9578971" y="2299759"/>
            <a:ext cx="2153081" cy="1690322"/>
          </a:xfrm>
          <a:prstGeom prst="wedgeRoundRectCallout">
            <a:avLst>
              <a:gd name="adj1" fmla="val -39952"/>
              <a:gd name="adj2" fmla="val 60220"/>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273F68"/>
                </a:solidFill>
                <a:effectLst/>
                <a:uLnTx/>
                <a:uFillTx/>
                <a:latin typeface="Quicksand" panose="020B0604020202020204" charset="0"/>
                <a:ea typeface="Verdana"/>
                <a:cs typeface="Quicksand" panose="020B0604020202020204" charset="0"/>
              </a:rPr>
              <a:t> Det går meget bedre med </a:t>
            </a:r>
            <a:r>
              <a:rPr lang="da-DK" sz="1200">
                <a:solidFill>
                  <a:srgbClr val="273F68"/>
                </a:solidFill>
                <a:latin typeface="Quicksand" panose="020B0604020202020204" charset="0"/>
                <a:ea typeface="Verdana"/>
                <a:cs typeface="Quicksand" panose="020B0604020202020204" charset="0"/>
              </a:rPr>
              <a:t>undervisningen, når vi laver</a:t>
            </a:r>
            <a:r>
              <a:rPr kumimoji="0" lang="da-DK" sz="1200" b="0" i="0" u="none" strike="noStrike" kern="1200" cap="none" spc="0" normalizeH="0" baseline="0" noProof="0">
                <a:ln>
                  <a:noFill/>
                </a:ln>
                <a:solidFill>
                  <a:srgbClr val="273F68"/>
                </a:solidFill>
                <a:effectLst/>
                <a:uLnTx/>
                <a:uFillTx/>
                <a:latin typeface="Quicksand" panose="020B0604020202020204" charset="0"/>
                <a:ea typeface="Verdana"/>
                <a:cs typeface="Quicksand" panose="020B0604020202020204" charset="0"/>
              </a:rPr>
              <a:t> fortællinger. Vi starter ud med noget sjovt. Jeg er en af dem, der sjældent deltager, men jeg havde hånden oppe i dag, fordi det er sjovt at lave fortællinger.</a:t>
            </a:r>
          </a:p>
        </p:txBody>
      </p:sp>
      <p:sp>
        <p:nvSpPr>
          <p:cNvPr id="7" name="Speech Bubble: Rectangle with Corners Rounded 6">
            <a:extLst>
              <a:ext uri="{FF2B5EF4-FFF2-40B4-BE49-F238E27FC236}">
                <a16:creationId xmlns:a16="http://schemas.microsoft.com/office/drawing/2014/main" id="{DB60C9A4-81FB-4A80-505B-87F2EB739FE2}"/>
              </a:ext>
            </a:extLst>
          </p:cNvPr>
          <p:cNvSpPr/>
          <p:nvPr/>
        </p:nvSpPr>
        <p:spPr>
          <a:xfrm>
            <a:off x="6176506" y="2194879"/>
            <a:ext cx="3080685" cy="1098500"/>
          </a:xfrm>
          <a:prstGeom prst="wedgeRoundRectCallout">
            <a:avLst>
              <a:gd name="adj1" fmla="val -568"/>
              <a:gd name="adj2" fmla="val 71646"/>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Jeg synes, fortællingerne starter sjovt, og så bliver det mindre sjovt. Men jeg kan godt lide, at næsten alle er med til at lave fortællingerne.</a:t>
            </a:r>
          </a:p>
        </p:txBody>
      </p:sp>
      <p:sp>
        <p:nvSpPr>
          <p:cNvPr id="22" name="TextBox 21">
            <a:extLst>
              <a:ext uri="{FF2B5EF4-FFF2-40B4-BE49-F238E27FC236}">
                <a16:creationId xmlns:a16="http://schemas.microsoft.com/office/drawing/2014/main" id="{E8FD781D-DED9-00D0-C549-8451B0037B8D}"/>
              </a:ext>
            </a:extLst>
          </p:cNvPr>
          <p:cNvSpPr txBox="1"/>
          <p:nvPr/>
        </p:nvSpPr>
        <p:spPr>
          <a:xfrm>
            <a:off x="5005848" y="1547483"/>
            <a:ext cx="61722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2400" b="1" dirty="0">
                <a:latin typeface="Amatic SC" panose="00000500000000000000" pitchFamily="2" charset="-79"/>
                <a:cs typeface="Amatic SC" panose="00000500000000000000" pitchFamily="2" charset="-79"/>
              </a:rPr>
              <a:t>Elevernes oplevelse af Prøvehandlingen</a:t>
            </a:r>
          </a:p>
        </p:txBody>
      </p:sp>
      <p:pic>
        <p:nvPicPr>
          <p:cNvPr id="24" name="Graphic 23" descr="Children outline">
            <a:extLst>
              <a:ext uri="{FF2B5EF4-FFF2-40B4-BE49-F238E27FC236}">
                <a16:creationId xmlns:a16="http://schemas.microsoft.com/office/drawing/2014/main" id="{448727AA-7FC7-1182-FA1A-D7CE49637B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3215" y="3429000"/>
            <a:ext cx="1555757" cy="1555757"/>
          </a:xfrm>
          <a:prstGeom prst="rect">
            <a:avLst/>
          </a:prstGeom>
        </p:spPr>
      </p:pic>
      <p:cxnSp>
        <p:nvCxnSpPr>
          <p:cNvPr id="28" name="Connector: Curved 27">
            <a:extLst>
              <a:ext uri="{FF2B5EF4-FFF2-40B4-BE49-F238E27FC236}">
                <a16:creationId xmlns:a16="http://schemas.microsoft.com/office/drawing/2014/main" id="{D751E972-DBDB-3147-5E54-B241C812007B}"/>
              </a:ext>
            </a:extLst>
          </p:cNvPr>
          <p:cNvCxnSpPr>
            <a:cxnSpLocks/>
          </p:cNvCxnSpPr>
          <p:nvPr/>
        </p:nvCxnSpPr>
        <p:spPr>
          <a:xfrm rot="10800000" flipH="1" flipV="1">
            <a:off x="379893" y="1941526"/>
            <a:ext cx="9406" cy="2529362"/>
          </a:xfrm>
          <a:prstGeom prst="curvedConnector3">
            <a:avLst>
              <a:gd name="adj1" fmla="val -2430364"/>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00E46C4C-9FDE-FD02-3611-A62F7E140DFF}"/>
              </a:ext>
            </a:extLst>
          </p:cNvPr>
          <p:cNvCxnSpPr>
            <a:cxnSpLocks/>
          </p:cNvCxnSpPr>
          <p:nvPr/>
        </p:nvCxnSpPr>
        <p:spPr>
          <a:xfrm flipV="1">
            <a:off x="4827949" y="1837946"/>
            <a:ext cx="1374272" cy="2632942"/>
          </a:xfrm>
          <a:prstGeom prst="curvedConnector3">
            <a:avLst>
              <a:gd name="adj1" fmla="val 32574"/>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Rectangle 17">
            <a:extLst>
              <a:ext uri="{FF2B5EF4-FFF2-40B4-BE49-F238E27FC236}">
                <a16:creationId xmlns:a16="http://schemas.microsoft.com/office/drawing/2014/main" id="{ED0E556E-414E-CC90-E578-2D5844DCF0AE}"/>
              </a:ext>
            </a:extLst>
          </p:cNvPr>
          <p:cNvSpPr/>
          <p:nvPr/>
        </p:nvSpPr>
        <p:spPr>
          <a:xfrm>
            <a:off x="379891" y="4740276"/>
            <a:ext cx="4625955" cy="116373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80000" rtlCol="0" anchor="t"/>
          <a:lstStyle/>
          <a:p>
            <a:pPr lvl="0">
              <a:defRPr/>
            </a:pPr>
            <a:r>
              <a:rPr lang="da-DK" sz="1200" dirty="0">
                <a:solidFill>
                  <a:srgbClr val="273F68"/>
                </a:solidFill>
                <a:latin typeface="Quicksand" panose="020B0604020202020204" charset="0"/>
                <a:ea typeface="Verdana"/>
                <a:cs typeface="Quicksand" panose="020B0604020202020204" charset="0"/>
              </a:rPr>
              <a:t>Ifølge pædagogisk personale har prøvehandlingen bidraget til, at eleverne føler sig mere trygge ved at tale foran hinanden og læreren. De oplever desuden, at klassens sociale og faglige fællesskab er styrket, fordi timen starter med, at alle elever får taletid og føler sig inkluderet og hørt. </a:t>
            </a:r>
          </a:p>
        </p:txBody>
      </p:sp>
      <p:sp>
        <p:nvSpPr>
          <p:cNvPr id="9" name="Rectangle 18">
            <a:extLst>
              <a:ext uri="{FF2B5EF4-FFF2-40B4-BE49-F238E27FC236}">
                <a16:creationId xmlns:a16="http://schemas.microsoft.com/office/drawing/2014/main" id="{0B357C9C-2C54-5FFD-CB97-3E1188BBEECC}"/>
              </a:ext>
            </a:extLst>
          </p:cNvPr>
          <p:cNvSpPr/>
          <p:nvPr/>
        </p:nvSpPr>
        <p:spPr>
          <a:xfrm>
            <a:off x="379893" y="1547483"/>
            <a:ext cx="4625951" cy="4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FFFFFF"/>
                </a:solidFill>
                <a:effectLst/>
                <a:uLnTx/>
                <a:uFillTx/>
                <a:latin typeface="Amatic SC" panose="00000500000000000000" pitchFamily="2" charset="-79"/>
                <a:ea typeface="+mn-ea"/>
                <a:cs typeface="Amatic SC" panose="00000500000000000000" pitchFamily="2" charset="-79"/>
              </a:rPr>
              <a:t>Beskrivelse af prøvehandling</a:t>
            </a:r>
          </a:p>
        </p:txBody>
      </p:sp>
    </p:spTree>
    <p:extLst>
      <p:ext uri="{BB962C8B-B14F-4D97-AF65-F5344CB8AC3E}">
        <p14:creationId xmlns:p14="http://schemas.microsoft.com/office/powerpoint/2010/main" val="32510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145FA1B-B96F-7369-ACD2-7EEE40ACD2F5}"/>
              </a:ext>
            </a:extLst>
          </p:cNvPr>
          <p:cNvSpPr/>
          <p:nvPr/>
        </p:nvSpPr>
        <p:spPr>
          <a:xfrm>
            <a:off x="379891" y="4188496"/>
            <a:ext cx="4625955" cy="4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FFFFFF"/>
                </a:solidFill>
                <a:effectLst/>
                <a:uLnTx/>
                <a:uFillTx/>
                <a:latin typeface="Amatic SC" panose="00000500000000000000" pitchFamily="2" charset="-79"/>
                <a:ea typeface="+mn-ea"/>
                <a:cs typeface="Amatic SC" panose="00000500000000000000" pitchFamily="2" charset="-79"/>
              </a:rPr>
              <a:t>Pædagogisk personales oplevelse af prøvehandlingen</a:t>
            </a: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Google Shape;846;p29">
            <a:extLst>
              <a:ext uri="{FF2B5EF4-FFF2-40B4-BE49-F238E27FC236}">
                <a16:creationId xmlns:a16="http://schemas.microsoft.com/office/drawing/2014/main" id="{EDA2C9DA-AA0E-4900-AD2F-E52580846E8D}"/>
              </a:ext>
            </a:extLst>
          </p:cNvPr>
          <p:cNvSpPr/>
          <p:nvPr/>
        </p:nvSpPr>
        <p:spPr>
          <a:xfrm>
            <a:off x="-1" y="347862"/>
            <a:ext cx="12192000" cy="1019120"/>
          </a:xfrm>
          <a:prstGeom prst="homePlate">
            <a:avLst>
              <a:gd name="adj" fmla="val 50000"/>
            </a:avLst>
          </a:prstGeom>
          <a:solidFill>
            <a:schemeClr val="accent2"/>
          </a:solidFill>
          <a:ln>
            <a:noFill/>
          </a:ln>
        </p:spPr>
        <p:txBody>
          <a:bodyPr spcFirstLastPara="1" wrap="square" lIns="396000"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b="1" dirty="0">
                <a:solidFill>
                  <a:srgbClr val="FFFFFF"/>
                </a:solidFill>
                <a:latin typeface="Amatic SC"/>
                <a:ea typeface="Amatic SC"/>
                <a:cs typeface="Amatic SC"/>
                <a:sym typeface="Amatic SC"/>
              </a:rPr>
              <a:t>PRØVEHANDLING: </a:t>
            </a:r>
            <a:r>
              <a:rPr lang="da-DK" sz="3200" b="1" dirty="0" err="1">
                <a:solidFill>
                  <a:srgbClr val="FFFFFF"/>
                </a:solidFill>
                <a:latin typeface="Amatic SC"/>
                <a:ea typeface="Amatic SC"/>
                <a:cs typeface="Amatic SC"/>
                <a:sym typeface="Amatic SC"/>
              </a:rPr>
              <a:t>Dimlekassen</a:t>
            </a:r>
            <a:endParaRPr kumimoji="0" lang="da-DK" sz="3200" b="0" i="0" u="none" strike="noStrike" kern="1200" cap="none" spc="0" normalizeH="0" baseline="0" noProof="0" dirty="0">
              <a:ln>
                <a:noFill/>
              </a:ln>
              <a:solidFill>
                <a:srgbClr val="FFFFFF"/>
              </a:solidFill>
              <a:effectLst/>
              <a:uLnTx/>
              <a:uFillTx/>
              <a:latin typeface="Amatic SC"/>
              <a:ea typeface="Amatic SC"/>
              <a:cs typeface="Amatic SC"/>
              <a:sym typeface="Amatic SC"/>
            </a:endParaRPr>
          </a:p>
        </p:txBody>
      </p:sp>
      <p:sp>
        <p:nvSpPr>
          <p:cNvPr id="8" name="Google Shape;843;p29">
            <a:extLst>
              <a:ext uri="{FF2B5EF4-FFF2-40B4-BE49-F238E27FC236}">
                <a16:creationId xmlns:a16="http://schemas.microsoft.com/office/drawing/2014/main" id="{D6EA5456-0CB2-8E0E-7AC9-5AB93FF3B9E0}"/>
              </a:ext>
            </a:extLst>
          </p:cNvPr>
          <p:cNvSpPr/>
          <p:nvPr/>
        </p:nvSpPr>
        <p:spPr>
          <a:xfrm>
            <a:off x="11591636" y="347492"/>
            <a:ext cx="600363" cy="101912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273F68"/>
              </a:solidFill>
              <a:effectLst/>
              <a:uLnTx/>
              <a:uFillTx/>
              <a:latin typeface="Amatic SC"/>
              <a:ea typeface="Amatic SC"/>
              <a:cs typeface="Amatic SC"/>
              <a:sym typeface="Amatic SC"/>
            </a:endParaRPr>
          </a:p>
        </p:txBody>
      </p:sp>
      <p:sp>
        <p:nvSpPr>
          <p:cNvPr id="19" name="Rectangle 18">
            <a:extLst>
              <a:ext uri="{FF2B5EF4-FFF2-40B4-BE49-F238E27FC236}">
                <a16:creationId xmlns:a16="http://schemas.microsoft.com/office/drawing/2014/main" id="{2084E13D-5023-B079-50DF-AEA592AE38C2}"/>
              </a:ext>
            </a:extLst>
          </p:cNvPr>
          <p:cNvSpPr/>
          <p:nvPr/>
        </p:nvSpPr>
        <p:spPr>
          <a:xfrm>
            <a:off x="379893" y="1547483"/>
            <a:ext cx="4625953" cy="4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FFFFFF"/>
                </a:solidFill>
                <a:effectLst/>
                <a:uLnTx/>
                <a:uFillTx/>
                <a:latin typeface="Amatic SC" panose="00000500000000000000" pitchFamily="2" charset="-79"/>
                <a:ea typeface="+mn-ea"/>
                <a:cs typeface="Amatic SC" panose="00000500000000000000" pitchFamily="2" charset="-79"/>
              </a:rPr>
              <a:t>Beskrivelse af prøvehandling</a:t>
            </a:r>
          </a:p>
        </p:txBody>
      </p:sp>
      <p:sp>
        <p:nvSpPr>
          <p:cNvPr id="2" name="Speech Bubble: Rectangle with Corners Rounded 1">
            <a:extLst>
              <a:ext uri="{FF2B5EF4-FFF2-40B4-BE49-F238E27FC236}">
                <a16:creationId xmlns:a16="http://schemas.microsoft.com/office/drawing/2014/main" id="{4379BBF6-60E8-DC54-B306-4CDD7FDC773F}"/>
              </a:ext>
            </a:extLst>
          </p:cNvPr>
          <p:cNvSpPr/>
          <p:nvPr/>
        </p:nvSpPr>
        <p:spPr>
          <a:xfrm>
            <a:off x="5490067" y="3858095"/>
            <a:ext cx="2372258" cy="1105435"/>
          </a:xfrm>
          <a:prstGeom prst="wedgeRoundRectCallout">
            <a:avLst>
              <a:gd name="adj1" fmla="val 58948"/>
              <a:gd name="adj2" fmla="val 10055"/>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lang="da-DK" sz="1200" dirty="0">
                <a:solidFill>
                  <a:srgbClr val="273F68"/>
                </a:solidFill>
                <a:latin typeface="quicksand" panose="020B0604020202020204"/>
                <a:ea typeface="Verdana" panose="020B0604030504040204" pitchFamily="34" charset="0"/>
                <a:cs typeface="Times New Roman" panose="02020603050405020304" pitchFamily="18" charset="0"/>
              </a:rPr>
              <a:t>Vi har </a:t>
            </a:r>
            <a:r>
              <a:rPr lang="da-DK" sz="1200" dirty="0">
                <a:solidFill>
                  <a:srgbClr val="273F68"/>
                </a:solidFill>
                <a:effectLst/>
                <a:latin typeface="quicksand" panose="020B0604020202020204"/>
                <a:ea typeface="Verdana" panose="020B0604030504040204" pitchFamily="34" charset="0"/>
                <a:cs typeface="Times New Roman" panose="02020603050405020304" pitchFamily="18" charset="0"/>
              </a:rPr>
              <a:t>en voksen, som kommer ind og ser, om vi har brug for noget, og så får vi nogle gange en </a:t>
            </a:r>
            <a:r>
              <a:rPr lang="da-DK" sz="1200" dirty="0" err="1">
                <a:solidFill>
                  <a:srgbClr val="273F68"/>
                </a:solidFill>
                <a:effectLst/>
                <a:latin typeface="quicksand" panose="020B0604020202020204"/>
                <a:ea typeface="Verdana" panose="020B0604030504040204" pitchFamily="34" charset="0"/>
                <a:cs typeface="Times New Roman" panose="02020603050405020304" pitchFamily="18" charset="0"/>
              </a:rPr>
              <a:t>dimleting</a:t>
            </a:r>
            <a:r>
              <a:rPr lang="da-DK" sz="1200" dirty="0">
                <a:solidFill>
                  <a:srgbClr val="273F68"/>
                </a:solidFill>
                <a:effectLst/>
                <a:latin typeface="quicksand" panose="020B0604020202020204"/>
                <a:ea typeface="Verdana" panose="020B0604030504040204" pitchFamily="34" charset="0"/>
                <a:cs typeface="Times New Roman" panose="02020603050405020304" pitchFamily="18" charset="0"/>
              </a:rPr>
              <a:t> eller en til fødderne. </a:t>
            </a:r>
            <a:endParaRPr lang="da-DK" sz="1000" baseline="0" dirty="0">
              <a:solidFill>
                <a:srgbClr val="273F68"/>
              </a:solidFill>
              <a:latin typeface="quicksand" panose="020B0604020202020204"/>
            </a:endParaRPr>
          </a:p>
        </p:txBody>
      </p:sp>
      <p:sp>
        <p:nvSpPr>
          <p:cNvPr id="3" name="Speech Bubble: Rectangle with Corners Rounded 2">
            <a:extLst>
              <a:ext uri="{FF2B5EF4-FFF2-40B4-BE49-F238E27FC236}">
                <a16:creationId xmlns:a16="http://schemas.microsoft.com/office/drawing/2014/main" id="{66A4C020-7D4B-0EF3-2796-68352BB41E57}"/>
              </a:ext>
            </a:extLst>
          </p:cNvPr>
          <p:cNvSpPr/>
          <p:nvPr/>
        </p:nvSpPr>
        <p:spPr>
          <a:xfrm>
            <a:off x="8257991" y="4952015"/>
            <a:ext cx="2641959" cy="724885"/>
          </a:xfrm>
          <a:prstGeom prst="wedgeRoundRectCallout">
            <a:avLst>
              <a:gd name="adj1" fmla="val 1171"/>
              <a:gd name="adj2" fmla="val -80949"/>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Med </a:t>
            </a:r>
            <a:r>
              <a:rPr kumimoji="0" lang="da-DK" sz="1200" b="0" i="0" u="none" strike="noStrike" kern="1200" cap="none" spc="0" normalizeH="0" baseline="0" noProof="0" dirty="0" err="1">
                <a:ln>
                  <a:noFill/>
                </a:ln>
                <a:solidFill>
                  <a:srgbClr val="273F68"/>
                </a:solidFill>
                <a:effectLst/>
                <a:uLnTx/>
                <a:uFillTx/>
                <a:latin typeface="Quicksand" panose="020B0604020202020204" charset="0"/>
                <a:ea typeface="Verdana"/>
                <a:cs typeface="Quicksand" panose="020B0604020202020204" charset="0"/>
              </a:rPr>
              <a:t>dimlekassen</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kan vi falde mere til ro og kigge op på læreren og lytte. </a:t>
            </a:r>
          </a:p>
        </p:txBody>
      </p:sp>
      <p:sp>
        <p:nvSpPr>
          <p:cNvPr id="4" name="Speech Bubble: Rectangle with Corners Rounded 3">
            <a:extLst>
              <a:ext uri="{FF2B5EF4-FFF2-40B4-BE49-F238E27FC236}">
                <a16:creationId xmlns:a16="http://schemas.microsoft.com/office/drawing/2014/main" id="{60C569FB-1B61-E651-911E-9BD2FDF88798}"/>
              </a:ext>
            </a:extLst>
          </p:cNvPr>
          <p:cNvSpPr/>
          <p:nvPr/>
        </p:nvSpPr>
        <p:spPr>
          <a:xfrm>
            <a:off x="9578971" y="2473597"/>
            <a:ext cx="2153081" cy="1516484"/>
          </a:xfrm>
          <a:prstGeom prst="wedgeRoundRectCallout">
            <a:avLst>
              <a:gd name="adj1" fmla="val -39952"/>
              <a:gd name="adj2" fmla="val 60220"/>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273F68"/>
                </a:solidFill>
                <a:latin typeface="Quicksand" panose="020B0604020202020204" charset="0"/>
                <a:ea typeface="Verdana"/>
                <a:cs typeface="Quicksand" panose="020B0604020202020204" charset="0"/>
              </a:rPr>
              <a:t>H</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vis man vil have flere </a:t>
            </a:r>
            <a:r>
              <a:rPr kumimoji="0" lang="da-DK" sz="1200" b="0" i="0" u="none" strike="noStrike" kern="1200" cap="none" spc="0" normalizeH="0" baseline="0" noProof="0" dirty="0" err="1">
                <a:ln>
                  <a:noFill/>
                </a:ln>
                <a:solidFill>
                  <a:srgbClr val="273F68"/>
                </a:solidFill>
                <a:effectLst/>
                <a:uLnTx/>
                <a:uFillTx/>
                <a:latin typeface="Quicksand" panose="020B0604020202020204" charset="0"/>
                <a:ea typeface="Verdana"/>
                <a:cs typeface="Quicksand" panose="020B0604020202020204" charset="0"/>
              </a:rPr>
              <a:t>dimleting</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kan man booke et møde med lærerne, og så skal </a:t>
            </a:r>
            <a:r>
              <a:rPr lang="da-DK" sz="1200" dirty="0">
                <a:solidFill>
                  <a:srgbClr val="273F68"/>
                </a:solidFill>
                <a:latin typeface="Quicksand" panose="020B0604020202020204" charset="0"/>
                <a:ea typeface="Verdana"/>
                <a:cs typeface="Quicksand" panose="020B0604020202020204" charset="0"/>
              </a:rPr>
              <a:t>man</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tage den </a:t>
            </a:r>
            <a:r>
              <a:rPr kumimoji="0" lang="da-DK" sz="1200" b="0" i="0" u="none" strike="noStrike" kern="1200" cap="none" spc="0" normalizeH="0" baseline="0" noProof="0" dirty="0" err="1">
                <a:ln>
                  <a:noFill/>
                </a:ln>
                <a:solidFill>
                  <a:srgbClr val="273F68"/>
                </a:solidFill>
                <a:effectLst/>
                <a:uLnTx/>
                <a:uFillTx/>
                <a:latin typeface="Quicksand" panose="020B0604020202020204" charset="0"/>
                <a:ea typeface="Verdana"/>
                <a:cs typeface="Quicksand" panose="020B0604020202020204" charset="0"/>
              </a:rPr>
              <a:t>dimleting</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med, som </a:t>
            </a:r>
            <a:r>
              <a:rPr lang="da-DK" sz="1200" dirty="0">
                <a:solidFill>
                  <a:srgbClr val="273F68"/>
                </a:solidFill>
                <a:latin typeface="Quicksand" panose="020B0604020202020204" charset="0"/>
                <a:ea typeface="Verdana"/>
                <a:cs typeface="Quicksand" panose="020B0604020202020204" charset="0"/>
              </a:rPr>
              <a:t>man</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gerne vil have for at berolige lidt mere.</a:t>
            </a:r>
          </a:p>
        </p:txBody>
      </p:sp>
      <p:sp>
        <p:nvSpPr>
          <p:cNvPr id="7" name="Speech Bubble: Rectangle with Corners Rounded 6">
            <a:extLst>
              <a:ext uri="{FF2B5EF4-FFF2-40B4-BE49-F238E27FC236}">
                <a16:creationId xmlns:a16="http://schemas.microsoft.com/office/drawing/2014/main" id="{DB60C9A4-81FB-4A80-505B-87F2EB739FE2}"/>
              </a:ext>
            </a:extLst>
          </p:cNvPr>
          <p:cNvSpPr/>
          <p:nvPr/>
        </p:nvSpPr>
        <p:spPr>
          <a:xfrm>
            <a:off x="6176506" y="2189649"/>
            <a:ext cx="3080685" cy="1098051"/>
          </a:xfrm>
          <a:prstGeom prst="wedgeRoundRectCallout">
            <a:avLst>
              <a:gd name="adj1" fmla="val -568"/>
              <a:gd name="adj2" fmla="val 71646"/>
              <a:gd name="adj3" fmla="val 16667"/>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defRPr/>
            </a:pP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Jeg synes, </a:t>
            </a:r>
            <a:r>
              <a:rPr kumimoji="0" lang="da-DK" sz="1200" b="0" i="0" u="none" strike="noStrike" kern="1200" cap="none" spc="0" normalizeH="0" baseline="0" noProof="0" dirty="0" err="1">
                <a:ln>
                  <a:noFill/>
                </a:ln>
                <a:solidFill>
                  <a:srgbClr val="273F68"/>
                </a:solidFill>
                <a:effectLst/>
                <a:uLnTx/>
                <a:uFillTx/>
                <a:latin typeface="Quicksand" panose="020B0604020202020204" charset="0"/>
                <a:ea typeface="Verdana"/>
                <a:cs typeface="Quicksand" panose="020B0604020202020204" charset="0"/>
              </a:rPr>
              <a:t>dimletingen</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gør mig lidt urolig, så jeg er oppe at køre eller ikke kan sidde stille. Men vi har </a:t>
            </a:r>
            <a:r>
              <a:rPr lang="da-DK" sz="1200" dirty="0">
                <a:solidFill>
                  <a:srgbClr val="273F68"/>
                </a:solidFill>
                <a:latin typeface="Quicksand" panose="020B0604020202020204" charset="0"/>
                <a:ea typeface="Verdana"/>
                <a:cs typeface="Quicksand" panose="020B0604020202020204" charset="0"/>
              </a:rPr>
              <a:t>fået</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a:t>
            </a:r>
            <a:r>
              <a:rPr lang="da-DK" sz="1200" dirty="0">
                <a:solidFill>
                  <a:srgbClr val="273F68"/>
                </a:solidFill>
                <a:latin typeface="Quicksand" panose="020B0604020202020204" charset="0"/>
                <a:ea typeface="Verdana"/>
                <a:cs typeface="Quicksand" panose="020B0604020202020204" charset="0"/>
              </a:rPr>
              <a:t>en </a:t>
            </a:r>
            <a:r>
              <a:rPr lang="da-DK" sz="1200" dirty="0" err="1">
                <a:solidFill>
                  <a:srgbClr val="273F68"/>
                </a:solidFill>
                <a:latin typeface="Quicksand" panose="020B0604020202020204" charset="0"/>
                <a:ea typeface="Verdana"/>
                <a:cs typeface="Quicksand" panose="020B0604020202020204" charset="0"/>
              </a:rPr>
              <a:t>dimleting</a:t>
            </a:r>
            <a:r>
              <a:rPr lang="da-DK" sz="1200" dirty="0">
                <a:solidFill>
                  <a:srgbClr val="273F68"/>
                </a:solidFill>
                <a:latin typeface="Quicksand" panose="020B0604020202020204" charset="0"/>
                <a:ea typeface="Verdana"/>
                <a:cs typeface="Quicksand" panose="020B0604020202020204" charset="0"/>
              </a:rPr>
              <a:t>,</a:t>
            </a:r>
            <a:r>
              <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rPr>
              <a:t> som man kan sætte sine fødder på, og den er bedst til mig</a:t>
            </a:r>
            <a:r>
              <a:rPr lang="da-DK" sz="1200" dirty="0">
                <a:solidFill>
                  <a:srgbClr val="273F68"/>
                </a:solidFill>
                <a:latin typeface="Quicksand" panose="020B0604020202020204" charset="0"/>
                <a:ea typeface="Verdana"/>
                <a:cs typeface="Quicksand" panose="020B0604020202020204" charset="0"/>
              </a:rPr>
              <a:t>.</a:t>
            </a:r>
            <a:endParaRPr kumimoji="0" lang="da-DK" sz="1200" b="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endParaRPr>
          </a:p>
        </p:txBody>
      </p:sp>
      <p:sp>
        <p:nvSpPr>
          <p:cNvPr id="22" name="TextBox 21">
            <a:extLst>
              <a:ext uri="{FF2B5EF4-FFF2-40B4-BE49-F238E27FC236}">
                <a16:creationId xmlns:a16="http://schemas.microsoft.com/office/drawing/2014/main" id="{E8FD781D-DED9-00D0-C549-8451B0037B8D}"/>
              </a:ext>
            </a:extLst>
          </p:cNvPr>
          <p:cNvSpPr txBox="1"/>
          <p:nvPr/>
        </p:nvSpPr>
        <p:spPr>
          <a:xfrm>
            <a:off x="5005848" y="1547483"/>
            <a:ext cx="61722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2400" b="1" dirty="0">
                <a:latin typeface="Amatic SC" panose="00000500000000000000" pitchFamily="2" charset="-79"/>
                <a:cs typeface="Amatic SC" panose="00000500000000000000" pitchFamily="2" charset="-79"/>
              </a:rPr>
              <a:t>Elevernes oplevelse af Prøvehandlingen</a:t>
            </a:r>
          </a:p>
        </p:txBody>
      </p:sp>
      <p:pic>
        <p:nvPicPr>
          <p:cNvPr id="24" name="Graphic 23" descr="Children outline">
            <a:extLst>
              <a:ext uri="{FF2B5EF4-FFF2-40B4-BE49-F238E27FC236}">
                <a16:creationId xmlns:a16="http://schemas.microsoft.com/office/drawing/2014/main" id="{448727AA-7FC7-1182-FA1A-D7CE49637B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3215" y="3429000"/>
            <a:ext cx="1555757" cy="1555757"/>
          </a:xfrm>
          <a:prstGeom prst="rect">
            <a:avLst/>
          </a:prstGeom>
        </p:spPr>
      </p:pic>
      <p:cxnSp>
        <p:nvCxnSpPr>
          <p:cNvPr id="28" name="Connector: Curved 27">
            <a:extLst>
              <a:ext uri="{FF2B5EF4-FFF2-40B4-BE49-F238E27FC236}">
                <a16:creationId xmlns:a16="http://schemas.microsoft.com/office/drawing/2014/main" id="{D751E972-DBDB-3147-5E54-B241C812007B}"/>
              </a:ext>
            </a:extLst>
          </p:cNvPr>
          <p:cNvCxnSpPr>
            <a:cxnSpLocks/>
          </p:cNvCxnSpPr>
          <p:nvPr/>
        </p:nvCxnSpPr>
        <p:spPr>
          <a:xfrm rot="10800000" flipH="1" flipV="1">
            <a:off x="379893" y="1941526"/>
            <a:ext cx="9406" cy="2529362"/>
          </a:xfrm>
          <a:prstGeom prst="curvedConnector3">
            <a:avLst>
              <a:gd name="adj1" fmla="val -2430364"/>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00E46C4C-9FDE-FD02-3611-A62F7E140DFF}"/>
              </a:ext>
            </a:extLst>
          </p:cNvPr>
          <p:cNvCxnSpPr>
            <a:cxnSpLocks/>
          </p:cNvCxnSpPr>
          <p:nvPr/>
        </p:nvCxnSpPr>
        <p:spPr>
          <a:xfrm flipV="1">
            <a:off x="4827949" y="1837946"/>
            <a:ext cx="1374272" cy="2632942"/>
          </a:xfrm>
          <a:prstGeom prst="curvedConnector3">
            <a:avLst>
              <a:gd name="adj1" fmla="val 32574"/>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Rectangle 17">
            <a:extLst>
              <a:ext uri="{FF2B5EF4-FFF2-40B4-BE49-F238E27FC236}">
                <a16:creationId xmlns:a16="http://schemas.microsoft.com/office/drawing/2014/main" id="{28D88F1D-061B-6B67-4619-0B48A27C6082}"/>
              </a:ext>
            </a:extLst>
          </p:cNvPr>
          <p:cNvSpPr/>
          <p:nvPr/>
        </p:nvSpPr>
        <p:spPr>
          <a:xfrm>
            <a:off x="379891" y="2009148"/>
            <a:ext cx="4625955" cy="19399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8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273F68"/>
                </a:solidFill>
                <a:latin typeface="Quicksand" panose="020B0604020202020204" charset="0"/>
                <a:ea typeface="Verdana"/>
                <a:cs typeface="Quicksand" panose="020B0604020202020204" charset="0"/>
              </a:rPr>
              <a:t>Pædagogisk personale har som en prøvehandling lavet en fælles ‘</a:t>
            </a:r>
            <a:r>
              <a:rPr lang="da-DK" sz="1200" dirty="0" err="1">
                <a:solidFill>
                  <a:srgbClr val="273F68"/>
                </a:solidFill>
                <a:latin typeface="Quicksand" panose="020B0604020202020204" charset="0"/>
                <a:ea typeface="Verdana"/>
                <a:cs typeface="Quicksand" panose="020B0604020202020204" charset="0"/>
              </a:rPr>
              <a:t>dimlekasse</a:t>
            </a:r>
            <a:r>
              <a:rPr lang="da-DK" sz="1200" dirty="0">
                <a:solidFill>
                  <a:srgbClr val="273F68"/>
                </a:solidFill>
                <a:latin typeface="Quicksand" panose="020B0604020202020204" charset="0"/>
                <a:ea typeface="Verdana"/>
                <a:cs typeface="Quicksand" panose="020B0604020202020204" charset="0"/>
              </a:rPr>
              <a:t>’, som indeholder forskellige genstande, eleverne kan sidde med for at imødekomme behovet for motorisk stimulation. I starten af timen har eleverne mulighed for skiftevis at vælge en ‘</a:t>
            </a:r>
            <a:r>
              <a:rPr lang="da-DK" sz="1200" dirty="0" err="1">
                <a:solidFill>
                  <a:srgbClr val="273F68"/>
                </a:solidFill>
                <a:latin typeface="Quicksand" panose="020B0604020202020204" charset="0"/>
                <a:ea typeface="Verdana"/>
                <a:cs typeface="Quicksand" panose="020B0604020202020204" charset="0"/>
              </a:rPr>
              <a:t>dimleting</a:t>
            </a:r>
            <a:r>
              <a:rPr lang="da-DK" sz="1200" dirty="0">
                <a:solidFill>
                  <a:srgbClr val="273F68"/>
                </a:solidFill>
                <a:latin typeface="Quicksand" panose="020B0604020202020204" charset="0"/>
                <a:ea typeface="Verdana"/>
                <a:cs typeface="Quicksand" panose="020B0604020202020204" charset="0"/>
              </a:rPr>
              <a:t>’, som de kan sidde med resten af timen. Pædagogisk personale har desuden udarbejdet regler for kassen, fx at eleverne ikke må medbringe personlige ‘</a:t>
            </a:r>
            <a:r>
              <a:rPr lang="da-DK" sz="1200" dirty="0" err="1">
                <a:solidFill>
                  <a:srgbClr val="273F68"/>
                </a:solidFill>
                <a:latin typeface="Quicksand" panose="020B0604020202020204" charset="0"/>
                <a:ea typeface="Verdana"/>
                <a:cs typeface="Quicksand" panose="020B0604020202020204" charset="0"/>
              </a:rPr>
              <a:t>dimleting</a:t>
            </a:r>
            <a:r>
              <a:rPr lang="da-DK" sz="1200" dirty="0">
                <a:solidFill>
                  <a:srgbClr val="273F68"/>
                </a:solidFill>
                <a:latin typeface="Quicksand" panose="020B0604020202020204" charset="0"/>
                <a:ea typeface="Verdana"/>
                <a:cs typeface="Quicksand" panose="020B0604020202020204" charset="0"/>
              </a:rPr>
              <a:t>’, at ‘</a:t>
            </a:r>
            <a:r>
              <a:rPr lang="da-DK" sz="1200" dirty="0" err="1">
                <a:solidFill>
                  <a:srgbClr val="273F68"/>
                </a:solidFill>
                <a:latin typeface="Quicksand" panose="020B0604020202020204" charset="0"/>
                <a:ea typeface="Verdana"/>
                <a:cs typeface="Quicksand" panose="020B0604020202020204" charset="0"/>
              </a:rPr>
              <a:t>dimletingen</a:t>
            </a:r>
            <a:r>
              <a:rPr lang="da-DK" sz="1200" dirty="0">
                <a:solidFill>
                  <a:srgbClr val="273F68"/>
                </a:solidFill>
                <a:latin typeface="Quicksand" panose="020B0604020202020204" charset="0"/>
                <a:ea typeface="Verdana"/>
                <a:cs typeface="Quicksand" panose="020B0604020202020204" charset="0"/>
              </a:rPr>
              <a:t>’ afleveres tilbage ved timens afslutning, og at man gerne må sige nej tak til at få en ting, men ikke må skifte den ud i løbet af timen.</a:t>
            </a:r>
          </a:p>
        </p:txBody>
      </p:sp>
      <p:sp>
        <p:nvSpPr>
          <p:cNvPr id="10" name="Rectangle 17">
            <a:extLst>
              <a:ext uri="{FF2B5EF4-FFF2-40B4-BE49-F238E27FC236}">
                <a16:creationId xmlns:a16="http://schemas.microsoft.com/office/drawing/2014/main" id="{0F3375F1-F122-7720-6102-2C39623B918F}"/>
              </a:ext>
            </a:extLst>
          </p:cNvPr>
          <p:cNvSpPr/>
          <p:nvPr/>
        </p:nvSpPr>
        <p:spPr>
          <a:xfrm>
            <a:off x="379891" y="4662463"/>
            <a:ext cx="4625955" cy="19399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80000" rtlCol="0" anchor="t"/>
          <a:lstStyle/>
          <a:p>
            <a:pPr lvl="0">
              <a:defRPr/>
            </a:pPr>
            <a:r>
              <a:rPr lang="da-DK" sz="1200" dirty="0">
                <a:solidFill>
                  <a:srgbClr val="273F68"/>
                </a:solidFill>
                <a:latin typeface="Quicksand" panose="020B0604020202020204" charset="0"/>
                <a:ea typeface="Verdana"/>
                <a:cs typeface="Quicksand" panose="020B0604020202020204" charset="0"/>
              </a:rPr>
              <a:t>Pædagogisk personale oplever, at færre elever har forstyrrende genstande med hjemmefra og i stedet har fundet ro i at anvende klassens fælles ‘</a:t>
            </a:r>
            <a:r>
              <a:rPr lang="da-DK" sz="1200" dirty="0" err="1">
                <a:solidFill>
                  <a:srgbClr val="273F68"/>
                </a:solidFill>
                <a:latin typeface="Quicksand" panose="020B0604020202020204" charset="0"/>
                <a:ea typeface="Verdana"/>
                <a:cs typeface="Quicksand" panose="020B0604020202020204" charset="0"/>
              </a:rPr>
              <a:t>dimleting</a:t>
            </a:r>
            <a:r>
              <a:rPr lang="da-DK" sz="1200" dirty="0">
                <a:solidFill>
                  <a:srgbClr val="273F68"/>
                </a:solidFill>
                <a:latin typeface="Quicksand" panose="020B0604020202020204" charset="0"/>
                <a:ea typeface="Verdana"/>
                <a:cs typeface="Quicksand" panose="020B0604020202020204" charset="0"/>
              </a:rPr>
              <a:t>’. De oplever også elever, som udviser selvindsigt ved at bruge nej tak-reglen, hvis ‘</a:t>
            </a:r>
            <a:r>
              <a:rPr lang="da-DK" sz="1200" dirty="0" err="1">
                <a:solidFill>
                  <a:srgbClr val="273F68"/>
                </a:solidFill>
                <a:latin typeface="Quicksand" panose="020B0604020202020204" charset="0"/>
                <a:ea typeface="Verdana"/>
                <a:cs typeface="Quicksand" panose="020B0604020202020204" charset="0"/>
              </a:rPr>
              <a:t>dimletingen</a:t>
            </a:r>
            <a:r>
              <a:rPr lang="da-DK" sz="1200" dirty="0">
                <a:solidFill>
                  <a:srgbClr val="273F68"/>
                </a:solidFill>
                <a:latin typeface="Quicksand" panose="020B0604020202020204" charset="0"/>
                <a:ea typeface="Verdana"/>
                <a:cs typeface="Quicksand" panose="020B0604020202020204" charset="0"/>
              </a:rPr>
              <a:t>’ forstyrrer dem. Generelt oplever de, at nogle børn i højere grad kan finde ro og koncentrere sig i timen som følge af ‘</a:t>
            </a:r>
            <a:r>
              <a:rPr lang="da-DK" sz="1200" dirty="0" err="1">
                <a:solidFill>
                  <a:srgbClr val="273F68"/>
                </a:solidFill>
                <a:latin typeface="Quicksand" panose="020B0604020202020204" charset="0"/>
                <a:ea typeface="Verdana"/>
                <a:cs typeface="Quicksand" panose="020B0604020202020204" charset="0"/>
              </a:rPr>
              <a:t>dimlekassen</a:t>
            </a:r>
            <a:r>
              <a:rPr lang="da-DK" sz="1200" dirty="0">
                <a:solidFill>
                  <a:srgbClr val="273F68"/>
                </a:solidFill>
                <a:latin typeface="Quicksand" panose="020B0604020202020204" charset="0"/>
                <a:ea typeface="Verdana"/>
                <a:cs typeface="Quicksand" panose="020B0604020202020204" charset="0"/>
              </a:rPr>
              <a:t>’, mens det forstyrrer andre børn. Fremadrettet vil pædagogisk personale derfor arbejde videre med reglerne, så ‘</a:t>
            </a:r>
            <a:r>
              <a:rPr lang="da-DK" sz="1200" dirty="0" err="1">
                <a:solidFill>
                  <a:srgbClr val="273F68"/>
                </a:solidFill>
                <a:latin typeface="Quicksand" panose="020B0604020202020204" charset="0"/>
                <a:ea typeface="Verdana"/>
                <a:cs typeface="Quicksand" panose="020B0604020202020204" charset="0"/>
              </a:rPr>
              <a:t>dimlekassen</a:t>
            </a:r>
            <a:r>
              <a:rPr lang="da-DK" sz="1200" dirty="0">
                <a:solidFill>
                  <a:srgbClr val="273F68"/>
                </a:solidFill>
                <a:latin typeface="Quicksand" panose="020B0604020202020204" charset="0"/>
                <a:ea typeface="Verdana"/>
                <a:cs typeface="Quicksand" panose="020B0604020202020204" charset="0"/>
              </a:rPr>
              <a:t>’ i endnu højere grad kommer alle eleverne til gode. </a:t>
            </a:r>
            <a:endParaRPr kumimoji="0" lang="da-DK" sz="1200" i="0" u="none" strike="noStrike" kern="1200" cap="none" spc="0" normalizeH="0" baseline="0" noProof="0" dirty="0">
              <a:ln>
                <a:noFill/>
              </a:ln>
              <a:solidFill>
                <a:srgbClr val="273F68"/>
              </a:solidFill>
              <a:effectLst/>
              <a:uLnTx/>
              <a:uFillTx/>
              <a:latin typeface="Quicksand" panose="020B0604020202020204" charset="0"/>
              <a:ea typeface="Verdana"/>
              <a:cs typeface="Quicksand" panose="020B0604020202020204" charset="0"/>
            </a:endParaRPr>
          </a:p>
        </p:txBody>
      </p:sp>
    </p:spTree>
    <p:extLst>
      <p:ext uri="{BB962C8B-B14F-4D97-AF65-F5344CB8AC3E}">
        <p14:creationId xmlns:p14="http://schemas.microsoft.com/office/powerpoint/2010/main" val="1752870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2_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5AEA101F-179A-4E02-8835-BB0D3710D3A7}" vid="{E99342CD-4962-46DC-842C-A6C21B4B076F}"/>
    </a:ext>
  </a:extLst>
</a:theme>
</file>

<file path=ppt/theme/theme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20181D027EE4E8CE43B03417944D7" ma:contentTypeVersion="16" ma:contentTypeDescription="Create a new document." ma:contentTypeScope="" ma:versionID="231e56f3e962ac7a9b44f43c3fcbcbba">
  <xsd:schema xmlns:xsd="http://www.w3.org/2001/XMLSchema" xmlns:xs="http://www.w3.org/2001/XMLSchema" xmlns:p="http://schemas.microsoft.com/office/2006/metadata/properties" xmlns:ns2="403ac9b0-0429-4076-ab5a-1a158639b83e" xmlns:ns3="cc72a137-9d55-4d41-be4a-960e4116afa6" xmlns:ns4="1611cc7e-243d-4120-a4b3-dc62a26f08e1" targetNamespace="http://schemas.microsoft.com/office/2006/metadata/properties" ma:root="true" ma:fieldsID="c22fae0a007d9527542b9602e56be343" ns2:_="" ns3:_="" ns4:_="">
    <xsd:import namespace="403ac9b0-0429-4076-ab5a-1a158639b83e"/>
    <xsd:import namespace="cc72a137-9d55-4d41-be4a-960e4116afa6"/>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ac9b0-0429-4076-ab5a-1a158639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72a137-9d55-4d41-be4a-960e4116a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eeef0ec-d421-40bf-a8cf-1cdb00db7115}" ma:internalName="TaxCatchAll" ma:showField="CatchAllData" ma:web="cc72a137-9d55-4d41-be4a-960e4116a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c72a137-9d55-4d41-be4a-960e4116afa6">
      <UserInfo>
        <DisplayName>Mia Rytter Lund</DisplayName>
        <AccountId>45</AccountId>
        <AccountType/>
      </UserInfo>
      <UserInfo>
        <DisplayName>Nikolaj Godsk Vestergaard</DisplayName>
        <AccountId>197</AccountId>
        <AccountType/>
      </UserInfo>
      <UserInfo>
        <DisplayName>Sophie Bayer</DisplayName>
        <AccountId>243</AccountId>
        <AccountType/>
      </UserInfo>
      <UserInfo>
        <DisplayName>Ida Høst Poulsen</DisplayName>
        <AccountId>427</AccountId>
        <AccountType/>
      </UserInfo>
      <UserInfo>
        <DisplayName>Stine Møller Jespersen</DisplayName>
        <AccountId>2790</AccountId>
        <AccountType/>
      </UserInfo>
      <UserInfo>
        <DisplayName>Marianne Delcomyn</DisplayName>
        <AccountId>82</AccountId>
        <AccountType/>
      </UserInfo>
      <UserInfo>
        <DisplayName>Aman Reehal</DisplayName>
        <AccountId>2501</AccountId>
        <AccountType/>
      </UserInfo>
      <UserInfo>
        <DisplayName>Josephine Andersen</DisplayName>
        <AccountId>1064</AccountId>
        <AccountType/>
      </UserInfo>
    </SharedWithUsers>
    <lcf76f155ced4ddcb4097134ff3c332f xmlns="403ac9b0-0429-4076-ab5a-1a158639b83e">
      <Terms xmlns="http://schemas.microsoft.com/office/infopath/2007/PartnerControls"/>
    </lcf76f155ced4ddcb4097134ff3c332f>
    <TaxCatchAll xmlns="1611cc7e-243d-4120-a4b3-dc62a26f08e1" xsi:nil="true"/>
    <MediaLengthInSeconds xmlns="403ac9b0-0429-4076-ab5a-1a158639b8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02CEE-FCD1-4A47-AF6D-4398C165D578}"/>
</file>

<file path=customXml/itemProps2.xml><?xml version="1.0" encoding="utf-8"?>
<ds:datastoreItem xmlns:ds="http://schemas.openxmlformats.org/officeDocument/2006/customXml" ds:itemID="{E9EFF8DE-3DB9-4F84-BF63-5977268658D3}">
  <ds:schemaRefs>
    <ds:schemaRef ds:uri="http://schemas.microsoft.com/office/2006/documentManagement/types"/>
    <ds:schemaRef ds:uri="http://schemas.microsoft.com/office/2006/metadata/properties"/>
    <ds:schemaRef ds:uri="cc72a137-9d55-4d41-be4a-960e4116afa6"/>
    <ds:schemaRef ds:uri="http://purl.org/dc/elements/1.1/"/>
    <ds:schemaRef ds:uri="http://schemas.openxmlformats.org/package/2006/metadata/core-properties"/>
    <ds:schemaRef ds:uri="http://schemas.microsoft.com/office/infopath/2007/PartnerControls"/>
    <ds:schemaRef ds:uri="http://purl.org/dc/terms/"/>
    <ds:schemaRef ds:uri="1611cc7e-243d-4120-a4b3-dc62a26f08e1"/>
    <ds:schemaRef ds:uri="403ac9b0-0429-4076-ab5a-1a158639b83e"/>
    <ds:schemaRef ds:uri="http://www.w3.org/XML/1998/namespace"/>
    <ds:schemaRef ds:uri="http://purl.org/dc/dcmitype/"/>
  </ds:schemaRefs>
</ds:datastoreItem>
</file>

<file path=customXml/itemProps3.xml><?xml version="1.0" encoding="utf-8"?>
<ds:datastoreItem xmlns:ds="http://schemas.openxmlformats.org/officeDocument/2006/customXml" ds:itemID="{1D153CFF-5C71-4AE1-8E1D-1F92B2B8E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1569</TotalTime>
  <Words>8481</Words>
  <Application>Microsoft Office PowerPoint</Application>
  <PresentationFormat>Widescreen</PresentationFormat>
  <Paragraphs>504</Paragraphs>
  <Slides>26</Slides>
  <Notes>26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0" baseType="lpstr">
      <vt:lpstr>Amatic SC</vt:lpstr>
      <vt:lpstr>Arial</vt:lpstr>
      <vt:lpstr>Courier New</vt:lpstr>
      <vt:lpstr>quicksand</vt:lpstr>
      <vt:lpstr>quicksand</vt:lpstr>
      <vt:lpstr>Short Stack</vt:lpstr>
      <vt:lpstr>Symbol</vt:lpstr>
      <vt:lpstr>Times New Roman</vt:lpstr>
      <vt:lpstr>ui-sans-serif</vt:lpstr>
      <vt:lpstr>Verdana</vt:lpstr>
      <vt:lpstr>Blank</vt:lpstr>
      <vt:lpstr>1_Blank</vt:lpstr>
      <vt:lpstr>2_Blank</vt:lpstr>
      <vt:lpstr>think-cell Slide</vt:lpstr>
      <vt:lpstr>PowerPoint Presentation</vt:lpstr>
      <vt:lpstr>Resultater fra andet evalueringsrul den mangfoldige folkeskole i Nordjylland forår 2024</vt:lpstr>
      <vt:lpstr>PowerPoint Presentation</vt:lpstr>
      <vt:lpstr>PowerPoint Presentation</vt:lpstr>
      <vt:lpstr>PowerPoint Presentation</vt:lpstr>
      <vt:lpstr>Elevernes perspektiver</vt:lpstr>
      <vt:lpstr>PowerPoint Presentation</vt:lpstr>
      <vt:lpstr>PowerPoint Presentation</vt:lpstr>
      <vt:lpstr>PowerPoint Presentation</vt:lpstr>
      <vt:lpstr>Tegn på forandring i praksis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Ledelsesunderstøttelse og organisering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Ida Høst Poulsen</cp:lastModifiedBy>
  <cp:revision>9</cp:revision>
  <cp:lastPrinted>2022-12-14T14:16:49Z</cp:lastPrinted>
  <dcterms:created xsi:type="dcterms:W3CDTF">2022-11-28T10:19:23Z</dcterms:created>
  <dcterms:modified xsi:type="dcterms:W3CDTF">2024-06-19T12:10:52Z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0x010100F1C20181D027EE4E8CE43B03417944D7</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